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58" r:id="rId8"/>
    <p:sldId id="259" r:id="rId9"/>
    <p:sldId id="260" r:id="rId10"/>
    <p:sldId id="261" r:id="rId11"/>
    <p:sldId id="269" r:id="rId12"/>
    <p:sldId id="262" r:id="rId13"/>
    <p:sldId id="263" r:id="rId14"/>
    <p:sldId id="276" r:id="rId15"/>
    <p:sldId id="270" r:id="rId16"/>
    <p:sldId id="277" r:id="rId17"/>
    <p:sldId id="271" r:id="rId18"/>
    <p:sldId id="278" r:id="rId19"/>
    <p:sldId id="272" r:id="rId20"/>
    <p:sldId id="279" r:id="rId21"/>
    <p:sldId id="283" r:id="rId22"/>
    <p:sldId id="284" r:id="rId23"/>
    <p:sldId id="285" r:id="rId24"/>
    <p:sldId id="286" r:id="rId25"/>
    <p:sldId id="273" r:id="rId26"/>
    <p:sldId id="287" r:id="rId27"/>
    <p:sldId id="280" r:id="rId28"/>
    <p:sldId id="288" r:id="rId29"/>
    <p:sldId id="274" r:id="rId30"/>
    <p:sldId id="281" r:id="rId31"/>
    <p:sldId id="275" r:id="rId32"/>
    <p:sldId id="282" r:id="rId33"/>
    <p:sldId id="264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3"/>
  </p:normalViewPr>
  <p:slideViewPr>
    <p:cSldViewPr snapToGrid="0" snapToObjects="1">
      <p:cViewPr varScale="1">
        <p:scale>
          <a:sx n="90" d="100"/>
          <a:sy n="90" d="100"/>
        </p:scale>
        <p:origin x="23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B61DB-A27B-C745-8D22-0DD71B852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BF73D-9EAE-AC42-9EE1-EBE16F6A4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6F8E1-3971-F94A-B9EA-AC1A54081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2427-FDC4-874A-A900-20D07486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42835-0D6E-7344-BC03-B8B410FD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7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003E-F1EE-D347-B411-C3858DCF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04923-8E2F-4A41-BB70-C95238B3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E11C-EBC1-824B-A798-44BD3CCD3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3610-FAAE-6B46-86C3-8AA8E221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32A97-A42A-B34C-9EB3-C8593EDE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4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11B9C1-B0A1-D04E-9D1C-E5741741E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61D59-D4FB-3C4F-9DC3-8AEA34B40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4D8B-B041-864E-BE9D-92CB8B59D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1883-03C7-6648-A86C-F38F9207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6DBFD-C3E9-154E-887C-C49638E3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61C3-8F00-2D4C-B9B9-8431C8A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476C2-535D-8040-886A-5AE859577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8D2F-FCB9-CB48-B218-D9AB59BC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9258C-1613-BB41-82AE-F397C062D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F5838-A8F7-9045-9F19-2F263552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1ECE8-3ADA-1743-89C5-C4632C03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EE6F0-5A91-1A4F-98EE-9C3FCA141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FADD7-3518-7048-8380-EBC87E341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26E49-3039-5B4F-BDF1-445C95A3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BEC1B-424D-7049-9090-0A228876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4044-0654-3349-8C6D-EE76D79E3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A4675-50FF-3947-A895-53767441A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B867B-88F7-9F47-9E3E-829F619AA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F2DC1-543F-FA4F-A4C1-1E79ADE5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40151-4852-A44D-BC80-4EABD50A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08076-CE8A-4444-89FA-EAC80201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3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C4A8-4056-EA48-86B6-5BEC689F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806A-9EA1-0A4D-B9D0-8D013FB5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DC871-04FD-F74A-A622-656B12BF4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2897C-9B0F-E94F-B703-F54F26F6A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27DCCB-202E-4F4A-85A5-4F5F0BE94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739F3-C879-124E-B001-209A10A9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08291F-1CA7-344E-BCFD-B0CFACC0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8792F-8330-C249-8B7C-0C15B476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FF1C4-1392-9546-81F8-BB616A15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D7EE3-5104-7348-96E4-1D8631A9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8CEBB-8184-7545-BFD8-3E7277F2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C59C7-8633-7347-8BC9-0380730B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8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A343E1-0553-8243-A469-88E8FAAA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3F579-1972-E044-813C-CAD18F67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2F03E-8546-6746-B09C-9973C6B3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3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ADC9-ECA3-4742-BC9E-EB103E4E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402B5-2C76-A14F-B45E-156461410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29456-D4A4-044D-9979-A0EFEA702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257FA-0709-4A4A-9C16-9661156F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5BFBE-A985-ED4D-9F43-B0193BBD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0C832-8F0F-8B4E-BC03-74E259C3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C99F-9EC3-DD40-8155-17C1C106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62AC5D-2B38-0443-8F92-E49330B61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20F4A-F4D1-C84B-BC96-2D1A3C9B4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D167-1F4F-084F-98D4-1E85AB44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A4FF2-4195-F74E-BE0A-BFE937BC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75D94-0A7F-C742-A6AE-7201CB45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0684B7-FDAF-614A-9F53-23FBE9C2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A00DF-7A92-AC44-89AD-6E14BB58D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3DFB0-6A5D-FF47-8E08-C21D2BCD1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A94E-76F4-AF46-9BFD-ADABA199BCF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880B9-3A45-0941-8C59-D4185190C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CB5F1-657A-A044-B614-90B73904D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5BADB-0472-9544-9230-9863B0654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tiff"/><Relationship Id="rId7" Type="http://schemas.openxmlformats.org/officeDocument/2006/relationships/image" Target="../media/image1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7D60-3AB0-C240-9702-86A3ACE6C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PMwG</a:t>
            </a:r>
            <a:r>
              <a:rPr lang="en-US" dirty="0"/>
              <a:t> Sampler and stuff we’ve been doing with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D4FA-6469-3E42-AF28-3FB6A7B6F8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 other things, I swear I don’t just talk about the sampler I do have a life</a:t>
            </a:r>
          </a:p>
        </p:txBody>
      </p:sp>
    </p:spTree>
    <p:extLst>
      <p:ext uri="{BB962C8B-B14F-4D97-AF65-F5344CB8AC3E}">
        <p14:creationId xmlns:p14="http://schemas.microsoft.com/office/powerpoint/2010/main" val="348579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780C-BDEB-204E-A695-705FFB03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package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D793F-F570-1741-9265-50951A0C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1918607"/>
            <a:ext cx="10426700" cy="4152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773376-EC23-3243-9410-C5508C20001D}"/>
              </a:ext>
            </a:extLst>
          </p:cNvPr>
          <p:cNvSpPr/>
          <p:nvPr/>
        </p:nvSpPr>
        <p:spPr>
          <a:xfrm>
            <a:off x="838200" y="2357438"/>
            <a:ext cx="10648950" cy="8572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ED95D2-1B80-FF47-8F95-7DC69850E349}"/>
              </a:ext>
            </a:extLst>
          </p:cNvPr>
          <p:cNvSpPr/>
          <p:nvPr/>
        </p:nvSpPr>
        <p:spPr>
          <a:xfrm>
            <a:off x="927100" y="3214688"/>
            <a:ext cx="10648950" cy="3330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5D48C1-49DA-954B-B4BB-B3344148E0D6}"/>
              </a:ext>
            </a:extLst>
          </p:cNvPr>
          <p:cNvSpPr/>
          <p:nvPr/>
        </p:nvSpPr>
        <p:spPr>
          <a:xfrm>
            <a:off x="882650" y="3538538"/>
            <a:ext cx="10648950" cy="3330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F5DA9-4A6F-6A49-91E9-45F42CD878CE}"/>
              </a:ext>
            </a:extLst>
          </p:cNvPr>
          <p:cNvSpPr/>
          <p:nvPr/>
        </p:nvSpPr>
        <p:spPr>
          <a:xfrm>
            <a:off x="882650" y="3932974"/>
            <a:ext cx="10648950" cy="6961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A98E9F-BC89-B044-A5B2-8CBFC6D2DE7E}"/>
              </a:ext>
            </a:extLst>
          </p:cNvPr>
          <p:cNvSpPr/>
          <p:nvPr/>
        </p:nvSpPr>
        <p:spPr>
          <a:xfrm>
            <a:off x="838200" y="4629150"/>
            <a:ext cx="10648950" cy="3330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E69B3-2E1A-E249-BB6D-07DD381C4F39}"/>
              </a:ext>
            </a:extLst>
          </p:cNvPr>
          <p:cNvSpPr/>
          <p:nvPr/>
        </p:nvSpPr>
        <p:spPr>
          <a:xfrm>
            <a:off x="838200" y="5053694"/>
            <a:ext cx="10648950" cy="989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4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AA47-FEA1-6342-9CA8-F597FAEC1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additional things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A3EA-9D03-764A-BE8D-C88779DA1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Priors</a:t>
            </a:r>
          </a:p>
          <a:p>
            <a:pPr lvl="1"/>
            <a:r>
              <a:rPr lang="en-US" dirty="0"/>
              <a:t>You need to specify your own – they follow the MVN distribution</a:t>
            </a:r>
          </a:p>
          <a:p>
            <a:r>
              <a:rPr lang="en-US" dirty="0"/>
              <a:t>Start points</a:t>
            </a:r>
          </a:p>
          <a:p>
            <a:pPr lvl="1"/>
            <a:r>
              <a:rPr lang="en-US" dirty="0"/>
              <a:t>You can specify start points if you want</a:t>
            </a:r>
          </a:p>
          <a:p>
            <a:r>
              <a:rPr lang="en-US" dirty="0"/>
              <a:t>adaptation stage</a:t>
            </a:r>
          </a:p>
          <a:p>
            <a:pPr lvl="1"/>
            <a:r>
              <a:rPr lang="en-US" dirty="0"/>
              <a:t>Needs to get 20 unique samples per participant (can be specified)</a:t>
            </a:r>
          </a:p>
          <a:p>
            <a:pPr lvl="1"/>
            <a:r>
              <a:rPr lang="en-US" dirty="0"/>
              <a:t>This allows the conditional to be created</a:t>
            </a:r>
          </a:p>
          <a:p>
            <a:pPr lvl="1"/>
            <a:r>
              <a:rPr lang="en-US" dirty="0"/>
              <a:t>Can be troublesome for some participants (a fix is being prepared)</a:t>
            </a:r>
          </a:p>
          <a:p>
            <a:r>
              <a:rPr lang="en-US" dirty="0"/>
              <a:t>Tuning</a:t>
            </a:r>
          </a:p>
          <a:p>
            <a:pPr lvl="1"/>
            <a:r>
              <a:rPr lang="en-US" dirty="0"/>
              <a:t>Getting n particles right can be tricky (a function is being prepared)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9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F452-8DED-7541-87D6-4337B03D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using it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61D1-99DD-C843-A20B-2A724DD5C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Modelling – duh</a:t>
            </a:r>
          </a:p>
          <a:p>
            <a:endParaRPr lang="en-US" dirty="0"/>
          </a:p>
          <a:p>
            <a:r>
              <a:rPr lang="en-US" dirty="0"/>
              <a:t>But cool models too</a:t>
            </a:r>
          </a:p>
          <a:p>
            <a:endParaRPr lang="en-US" dirty="0"/>
          </a:p>
          <a:p>
            <a:r>
              <a:rPr lang="en-US" dirty="0"/>
              <a:t>More efficiency and testing some old data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And a tutorial paper is coming along</a:t>
            </a:r>
          </a:p>
        </p:txBody>
      </p:sp>
    </p:spTree>
    <p:extLst>
      <p:ext uri="{BB962C8B-B14F-4D97-AF65-F5344CB8AC3E}">
        <p14:creationId xmlns:p14="http://schemas.microsoft.com/office/powerpoint/2010/main" val="16352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22E9-E43F-064E-AAA9-E3572A5D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0AB8-D08C-144A-8BCC-6B806AB0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Overkill for many things </a:t>
            </a:r>
          </a:p>
          <a:p>
            <a:pPr lvl="1"/>
            <a:r>
              <a:rPr lang="en-US" dirty="0"/>
              <a:t>Scott with </a:t>
            </a:r>
            <a:r>
              <a:rPr lang="en-US" dirty="0" err="1"/>
              <a:t>covid</a:t>
            </a:r>
            <a:r>
              <a:rPr lang="en-US" dirty="0"/>
              <a:t> incubation time</a:t>
            </a:r>
          </a:p>
        </p:txBody>
      </p:sp>
    </p:spTree>
    <p:extLst>
      <p:ext uri="{BB962C8B-B14F-4D97-AF65-F5344CB8AC3E}">
        <p14:creationId xmlns:p14="http://schemas.microsoft.com/office/powerpoint/2010/main" val="213164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4457-A790-C54E-B628-2B3A9447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Covid</a:t>
            </a:r>
            <a:r>
              <a:rPr lang="en-US" dirty="0"/>
              <a:t> Incubation Times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2F979-D9EC-4B46-91DF-6BB58E4E6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Looked at a meta-analysis of papers reporting on clusters</a:t>
            </a:r>
          </a:p>
          <a:p>
            <a:endParaRPr lang="en-US" dirty="0"/>
          </a:p>
          <a:p>
            <a:r>
              <a:rPr lang="en-US" dirty="0"/>
              <a:t>3 different models of incubation times</a:t>
            </a:r>
          </a:p>
          <a:p>
            <a:pPr lvl="1"/>
            <a:r>
              <a:rPr lang="en-US" dirty="0"/>
              <a:t>Gamma</a:t>
            </a:r>
          </a:p>
          <a:p>
            <a:pPr lvl="1"/>
            <a:r>
              <a:rPr lang="en-US" dirty="0"/>
              <a:t>Weibull</a:t>
            </a:r>
          </a:p>
          <a:p>
            <a:pPr lvl="1"/>
            <a:r>
              <a:rPr lang="en-US" dirty="0"/>
              <a:t>Lognormal</a:t>
            </a:r>
          </a:p>
          <a:p>
            <a:pPr lvl="1"/>
            <a:endParaRPr lang="en-US" dirty="0"/>
          </a:p>
          <a:p>
            <a:r>
              <a:rPr lang="en-US" dirty="0"/>
              <a:t>Top was 15 days</a:t>
            </a:r>
          </a:p>
          <a:p>
            <a:endParaRPr lang="en-US" dirty="0"/>
          </a:p>
          <a:p>
            <a:r>
              <a:rPr lang="en-US" dirty="0"/>
              <a:t>Mostly done by 10 days</a:t>
            </a:r>
          </a:p>
        </p:txBody>
      </p:sp>
    </p:spTree>
    <p:extLst>
      <p:ext uri="{BB962C8B-B14F-4D97-AF65-F5344CB8AC3E}">
        <p14:creationId xmlns:p14="http://schemas.microsoft.com/office/powerpoint/2010/main" val="188501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22E9-E43F-064E-AAA9-E3572A5D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0AB8-D08C-144A-8BCC-6B806AB0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Overkill for many things </a:t>
            </a:r>
          </a:p>
          <a:p>
            <a:pPr lvl="1"/>
            <a:r>
              <a:rPr lang="en-US" dirty="0"/>
              <a:t>Scott with </a:t>
            </a:r>
            <a:r>
              <a:rPr lang="en-US" dirty="0" err="1"/>
              <a:t>covid</a:t>
            </a:r>
            <a:r>
              <a:rPr lang="en-US" dirty="0"/>
              <a:t> incubation time</a:t>
            </a:r>
          </a:p>
          <a:p>
            <a:r>
              <a:rPr lang="en-US" dirty="0"/>
              <a:t>JP Cavallaro consumer choice data (TRDM and other model)</a:t>
            </a:r>
          </a:p>
        </p:txBody>
      </p:sp>
    </p:spTree>
    <p:extLst>
      <p:ext uri="{BB962C8B-B14F-4D97-AF65-F5344CB8AC3E}">
        <p14:creationId xmlns:p14="http://schemas.microsoft.com/office/powerpoint/2010/main" val="350502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1004-DBD3-EE4C-894B-183A61F9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Timed-Racing Diffusion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17B65-5EA7-9A48-A994-CE67D703B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Looked at 3 choice options (phones)</a:t>
            </a:r>
          </a:p>
          <a:p>
            <a:pPr lvl="1"/>
            <a:r>
              <a:rPr lang="en-US" dirty="0"/>
              <a:t>Varied price, quality options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Selected best option</a:t>
            </a:r>
          </a:p>
          <a:p>
            <a:pPr lvl="1"/>
            <a:r>
              <a:rPr lang="en-US" dirty="0"/>
              <a:t>Also had speed/accuracy manipulation</a:t>
            </a:r>
          </a:p>
          <a:p>
            <a:endParaRPr lang="en-US" dirty="0"/>
          </a:p>
          <a:p>
            <a:r>
              <a:rPr lang="en-US" dirty="0"/>
              <a:t>Modelled with a timed-racing diffusion model</a:t>
            </a:r>
          </a:p>
          <a:p>
            <a:endParaRPr lang="en-US" dirty="0"/>
          </a:p>
          <a:p>
            <a:r>
              <a:rPr lang="en-US" dirty="0"/>
              <a:t>Results coming through</a:t>
            </a:r>
          </a:p>
        </p:txBody>
      </p:sp>
    </p:spTree>
    <p:extLst>
      <p:ext uri="{BB962C8B-B14F-4D97-AF65-F5344CB8AC3E}">
        <p14:creationId xmlns:p14="http://schemas.microsoft.com/office/powerpoint/2010/main" val="1418550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22E9-E43F-064E-AAA9-E3572A5D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0AB8-D08C-144A-8BCC-6B806AB0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Overkill for many things </a:t>
            </a:r>
          </a:p>
          <a:p>
            <a:pPr lvl="1"/>
            <a:r>
              <a:rPr lang="en-US" dirty="0"/>
              <a:t>Scott with </a:t>
            </a:r>
            <a:r>
              <a:rPr lang="en-US" dirty="0" err="1"/>
              <a:t>covid</a:t>
            </a:r>
            <a:r>
              <a:rPr lang="en-US" dirty="0"/>
              <a:t> incubation time</a:t>
            </a:r>
          </a:p>
          <a:p>
            <a:r>
              <a:rPr lang="en-US" dirty="0"/>
              <a:t>JP consumer choice data (TRDM and other model)</a:t>
            </a:r>
          </a:p>
          <a:p>
            <a:r>
              <a:rPr lang="en-US" dirty="0"/>
              <a:t>Gavin Cooper consumer choice and SDT</a:t>
            </a:r>
          </a:p>
        </p:txBody>
      </p:sp>
    </p:spTree>
    <p:extLst>
      <p:ext uri="{BB962C8B-B14F-4D97-AF65-F5344CB8AC3E}">
        <p14:creationId xmlns:p14="http://schemas.microsoft.com/office/powerpoint/2010/main" val="4131250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6BFB-3401-EC4D-A142-0D85C9DC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Gavin Coopers SDT models with LBA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9146-4C4B-494D-9D59-DA984458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Choice experiment with 2 options (hotels)</a:t>
            </a:r>
          </a:p>
          <a:p>
            <a:pPr lvl="1"/>
            <a:r>
              <a:rPr lang="en-US" dirty="0"/>
              <a:t>Varied price/quality</a:t>
            </a:r>
          </a:p>
          <a:p>
            <a:endParaRPr lang="en-US" dirty="0"/>
          </a:p>
          <a:p>
            <a:r>
              <a:rPr lang="en-US" dirty="0"/>
              <a:t>Had to choose given a criteria</a:t>
            </a:r>
          </a:p>
          <a:p>
            <a:pPr lvl="1"/>
            <a:r>
              <a:rPr lang="en-US" dirty="0"/>
              <a:t>I.e. must be above 3 star and/or under $500</a:t>
            </a:r>
          </a:p>
          <a:p>
            <a:pPr lvl="1"/>
            <a:endParaRPr lang="en-US" dirty="0"/>
          </a:p>
          <a:p>
            <a:r>
              <a:rPr lang="en-US" dirty="0"/>
              <a:t>Grouped via SDT signals</a:t>
            </a:r>
          </a:p>
          <a:p>
            <a:endParaRPr lang="en-US" dirty="0"/>
          </a:p>
          <a:p>
            <a:r>
              <a:rPr lang="en-US" dirty="0"/>
              <a:t>Parameters estimated for SDT signal</a:t>
            </a:r>
          </a:p>
        </p:txBody>
      </p:sp>
    </p:spTree>
    <p:extLst>
      <p:ext uri="{BB962C8B-B14F-4D97-AF65-F5344CB8AC3E}">
        <p14:creationId xmlns:p14="http://schemas.microsoft.com/office/powerpoint/2010/main" val="406475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22E9-E43F-064E-AAA9-E3572A5D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0AB8-D08C-144A-8BCC-6B806AB0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Overkill for many things </a:t>
            </a:r>
          </a:p>
          <a:p>
            <a:pPr lvl="1"/>
            <a:r>
              <a:rPr lang="en-US" dirty="0"/>
              <a:t>Scott with </a:t>
            </a:r>
            <a:r>
              <a:rPr lang="en-US" dirty="0" err="1"/>
              <a:t>covid</a:t>
            </a:r>
            <a:r>
              <a:rPr lang="en-US" dirty="0"/>
              <a:t> incubation time</a:t>
            </a:r>
          </a:p>
          <a:p>
            <a:r>
              <a:rPr lang="en-US" dirty="0"/>
              <a:t>JP Cavallaro consumer choice data (TRDM and other model)</a:t>
            </a:r>
          </a:p>
          <a:p>
            <a:r>
              <a:rPr lang="en-US" dirty="0"/>
              <a:t>Gavin Coopers consumer choice and SDT</a:t>
            </a:r>
          </a:p>
          <a:p>
            <a:r>
              <a:rPr lang="en-US" dirty="0"/>
              <a:t>RAAF data</a:t>
            </a:r>
          </a:p>
        </p:txBody>
      </p:sp>
    </p:spTree>
    <p:extLst>
      <p:ext uri="{BB962C8B-B14F-4D97-AF65-F5344CB8AC3E}">
        <p14:creationId xmlns:p14="http://schemas.microsoft.com/office/powerpoint/2010/main" val="390837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C101-C9B5-4F47-AFA0-95C3F8C2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 is it?”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417A1-17FE-2C45-9D6B-5197BF048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4661"/>
          </a:xfrm>
        </p:spPr>
        <p:txBody>
          <a:bodyPr/>
          <a:lstStyle/>
          <a:p>
            <a:r>
              <a:rPr lang="en-US" dirty="0"/>
              <a:t>Particle Metropolis within Gibbs Sampling</a:t>
            </a:r>
          </a:p>
          <a:p>
            <a:endParaRPr lang="en-US" dirty="0"/>
          </a:p>
          <a:p>
            <a:r>
              <a:rPr lang="en-US" dirty="0"/>
              <a:t>A type of MCMC algorithm for estimating model parameters given a (tractable) likelihood function</a:t>
            </a:r>
          </a:p>
          <a:p>
            <a:endParaRPr lang="en-US" dirty="0"/>
          </a:p>
          <a:p>
            <a:r>
              <a:rPr lang="en-US" dirty="0"/>
              <a:t>General MCMC estimates parameter by parameter</a:t>
            </a:r>
          </a:p>
          <a:p>
            <a:pPr lvl="1"/>
            <a:r>
              <a:rPr lang="en-US" dirty="0"/>
              <a:t>Think of all those chains</a:t>
            </a:r>
          </a:p>
          <a:p>
            <a:endParaRPr lang="en-US" dirty="0"/>
          </a:p>
          <a:p>
            <a:r>
              <a:rPr lang="en-US" dirty="0" err="1"/>
              <a:t>PMwG</a:t>
            </a:r>
            <a:r>
              <a:rPr lang="en-US" dirty="0"/>
              <a:t> estimates a vector of parameters</a:t>
            </a:r>
          </a:p>
          <a:p>
            <a:pPr lvl="1"/>
            <a:r>
              <a:rPr lang="en-US" dirty="0"/>
              <a:t>The alpha (of samplers)</a:t>
            </a:r>
          </a:p>
        </p:txBody>
      </p:sp>
    </p:spTree>
    <p:extLst>
      <p:ext uri="{BB962C8B-B14F-4D97-AF65-F5344CB8AC3E}">
        <p14:creationId xmlns:p14="http://schemas.microsoft.com/office/powerpoint/2010/main" val="24881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F106-BEC7-DC49-A17F-D2C31A369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people vs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5F6F5-F3BA-224A-B1AD-292D93B22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Thesis work – focus on workload</a:t>
            </a:r>
          </a:p>
          <a:p>
            <a:pPr lvl="1"/>
            <a:r>
              <a:rPr lang="en-US" dirty="0"/>
              <a:t>Part of ongoing collaboration between </a:t>
            </a:r>
            <a:r>
              <a:rPr lang="en-US" dirty="0" err="1"/>
              <a:t>UoN</a:t>
            </a:r>
            <a:r>
              <a:rPr lang="en-US" dirty="0"/>
              <a:t> and RAAF</a:t>
            </a:r>
          </a:p>
          <a:p>
            <a:pPr lvl="1"/>
            <a:endParaRPr lang="en-US" dirty="0"/>
          </a:p>
          <a:p>
            <a:r>
              <a:rPr lang="en-US" dirty="0"/>
              <a:t>Did a multiple object tracking task and DRT</a:t>
            </a:r>
          </a:p>
          <a:p>
            <a:pPr lvl="1"/>
            <a:r>
              <a:rPr lang="en-US" dirty="0"/>
              <a:t>Tracked 0,1 or 4 dots and did the workload task</a:t>
            </a:r>
          </a:p>
          <a:p>
            <a:pPr lvl="1"/>
            <a:endParaRPr lang="en-US" dirty="0"/>
          </a:p>
          <a:p>
            <a:r>
              <a:rPr lang="en-US" dirty="0"/>
              <a:t>Joint </a:t>
            </a:r>
            <a:r>
              <a:rPr lang="en-US" dirty="0" err="1"/>
              <a:t>behavioural</a:t>
            </a:r>
            <a:r>
              <a:rPr lang="en-US" dirty="0"/>
              <a:t> model</a:t>
            </a:r>
          </a:p>
          <a:p>
            <a:pPr lvl="1"/>
            <a:r>
              <a:rPr lang="en-US" dirty="0"/>
              <a:t>LBA for saying “was this a target or not?”</a:t>
            </a:r>
          </a:p>
          <a:p>
            <a:pPr lvl="1"/>
            <a:r>
              <a:rPr lang="en-US" dirty="0"/>
              <a:t>Shifted-Wald for DRT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30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EEFD-8983-9740-ADD0-39E188BC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5" name="RAAF.mov">
            <a:hlinkClick r:id="" action="ppaction://media"/>
            <a:extLst>
              <a:ext uri="{FF2B5EF4-FFF2-40B4-BE49-F238E27FC236}">
                <a16:creationId xmlns:a16="http://schemas.microsoft.com/office/drawing/2014/main" id="{DC376368-C316-2740-BB7E-D5EB7DF43A1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93.504"/>
                </p14:media>
              </p:ext>
            </p:extLst>
          </p:nvPr>
        </p:nvPicPr>
        <p:blipFill rotWithShape="1">
          <a:blip r:embed="rId4"/>
          <a:srcRect l="15066" t="5871" r="11675" b="18197"/>
          <a:stretch/>
        </p:blipFill>
        <p:spPr>
          <a:xfrm>
            <a:off x="1949268" y="1690690"/>
            <a:ext cx="8293465" cy="45294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F38409-B83F-2644-9CAB-97D8876FD21F}"/>
              </a:ext>
            </a:extLst>
          </p:cNvPr>
          <p:cNvSpPr txBox="1"/>
          <p:nvPr/>
        </p:nvSpPr>
        <p:spPr>
          <a:xfrm>
            <a:off x="2152650" y="508497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MOT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D70A1E2-A668-104A-AD5D-4E7B16E8E9CD}"/>
              </a:ext>
            </a:extLst>
          </p:cNvPr>
          <p:cNvSpPr/>
          <p:nvPr/>
        </p:nvSpPr>
        <p:spPr>
          <a:xfrm rot="19534401">
            <a:off x="3279571" y="4938549"/>
            <a:ext cx="876905" cy="2608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533D2-EB85-2141-AEAC-B7E2C8D4D710}"/>
              </a:ext>
            </a:extLst>
          </p:cNvPr>
          <p:cNvSpPr txBox="1"/>
          <p:nvPr/>
        </p:nvSpPr>
        <p:spPr>
          <a:xfrm>
            <a:off x="7072992" y="443133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Comic Sans MS" panose="030F0902030302020204" pitchFamily="66" charset="0"/>
              </a:rPr>
              <a:t>DRT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67E756B-E993-6D4E-B69F-35E95A62EC80}"/>
              </a:ext>
            </a:extLst>
          </p:cNvPr>
          <p:cNvSpPr/>
          <p:nvPr/>
        </p:nvSpPr>
        <p:spPr>
          <a:xfrm rot="7514331">
            <a:off x="6763000" y="1282805"/>
            <a:ext cx="876905" cy="26085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B07BB-250B-8D44-B8F2-0C8364BC5295}"/>
              </a:ext>
            </a:extLst>
          </p:cNvPr>
          <p:cNvSpPr txBox="1"/>
          <p:nvPr/>
        </p:nvSpPr>
        <p:spPr>
          <a:xfrm>
            <a:off x="2651222" y="2109123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Target?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F8580-BFBE-F947-A51D-6BC1CF2FA446}"/>
              </a:ext>
            </a:extLst>
          </p:cNvPr>
          <p:cNvSpPr txBox="1"/>
          <p:nvPr/>
        </p:nvSpPr>
        <p:spPr>
          <a:xfrm>
            <a:off x="3227613" y="274299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(no)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CE23C5-AE09-1F48-B2BC-072F99193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944" y="3398024"/>
            <a:ext cx="1486095" cy="1941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0E90D5-255B-1946-9D3B-53888113EA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97" b="8813"/>
          <a:stretch/>
        </p:blipFill>
        <p:spPr>
          <a:xfrm>
            <a:off x="8421636" y="3398024"/>
            <a:ext cx="1621651" cy="19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9D2B-A712-0B4C-9BA3-1123EABC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F38A707-03D4-F74A-B6E6-CFA14632FF17}"/>
                  </a:ext>
                </a:extLst>
              </p:cNvPr>
              <p:cNvSpPr/>
              <p:nvPr/>
            </p:nvSpPr>
            <p:spPr>
              <a:xfrm>
                <a:off x="5371419" y="1382487"/>
                <a:ext cx="1449160" cy="14336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F38A707-03D4-F74A-B6E6-CFA14632F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419" y="1382487"/>
                <a:ext cx="1449160" cy="14336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16849A4-6BBF-3A46-90B7-483A593A8D02}"/>
              </a:ext>
            </a:extLst>
          </p:cNvPr>
          <p:cNvSpPr/>
          <p:nvPr/>
        </p:nvSpPr>
        <p:spPr>
          <a:xfrm>
            <a:off x="6887255" y="2012838"/>
            <a:ext cx="1219200" cy="2809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FF185C8-71EF-4546-8B52-DC7F8FEDEA6C}"/>
              </a:ext>
            </a:extLst>
          </p:cNvPr>
          <p:cNvSpPr/>
          <p:nvPr/>
        </p:nvSpPr>
        <p:spPr>
          <a:xfrm rot="10800000">
            <a:off x="4085544" y="2012837"/>
            <a:ext cx="1219200" cy="2809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9BC6B9-DFC0-F645-AB3F-DB4E2B297D4D}"/>
              </a:ext>
            </a:extLst>
          </p:cNvPr>
          <p:cNvSpPr/>
          <p:nvPr/>
        </p:nvSpPr>
        <p:spPr>
          <a:xfrm>
            <a:off x="2569707" y="1382487"/>
            <a:ext cx="1449160" cy="143362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S-Wald</a:t>
            </a:r>
            <a:endParaRPr lang="en-US" sz="1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DB0B68-132B-3447-A67C-C08C06F27565}"/>
              </a:ext>
            </a:extLst>
          </p:cNvPr>
          <p:cNvSpPr/>
          <p:nvPr/>
        </p:nvSpPr>
        <p:spPr>
          <a:xfrm>
            <a:off x="8173131" y="1382487"/>
            <a:ext cx="1449160" cy="143362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LBA</a:t>
            </a:r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A5806B1-CC2B-0F48-8BDA-953D8E4F6447}"/>
              </a:ext>
            </a:extLst>
          </p:cNvPr>
          <p:cNvSpPr/>
          <p:nvPr/>
        </p:nvSpPr>
        <p:spPr>
          <a:xfrm rot="5400000">
            <a:off x="2964115" y="3059820"/>
            <a:ext cx="660343" cy="28099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12210B0-39AC-8046-ABA0-0D038D913958}"/>
              </a:ext>
            </a:extLst>
          </p:cNvPr>
          <p:cNvSpPr/>
          <p:nvPr/>
        </p:nvSpPr>
        <p:spPr>
          <a:xfrm rot="5400000">
            <a:off x="8567544" y="3059823"/>
            <a:ext cx="660343" cy="2809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F18866-E1D7-0549-A3B3-F508502CF069}"/>
              </a:ext>
            </a:extLst>
          </p:cNvPr>
          <p:cNvSpPr/>
          <p:nvPr/>
        </p:nvSpPr>
        <p:spPr>
          <a:xfrm>
            <a:off x="2569707" y="3679370"/>
            <a:ext cx="1449160" cy="14042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DRT Responses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9DF399-070D-D741-ACB6-0676A646443E}"/>
              </a:ext>
            </a:extLst>
          </p:cNvPr>
          <p:cNvSpPr/>
          <p:nvPr/>
        </p:nvSpPr>
        <p:spPr>
          <a:xfrm>
            <a:off x="8173131" y="3679371"/>
            <a:ext cx="1449160" cy="14042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MOT Decisions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56762-FB08-6748-A09F-AFD65A966BAA}"/>
              </a:ext>
            </a:extLst>
          </p:cNvPr>
          <p:cNvSpPr txBox="1"/>
          <p:nvPr/>
        </p:nvSpPr>
        <p:spPr>
          <a:xfrm>
            <a:off x="5117986" y="2816113"/>
            <a:ext cx="195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Covariance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1AA379-941E-874D-B95D-1C50E9222C5C}"/>
              </a:ext>
            </a:extLst>
          </p:cNvPr>
          <p:cNvSpPr/>
          <p:nvPr/>
        </p:nvSpPr>
        <p:spPr>
          <a:xfrm>
            <a:off x="1651907" y="5241350"/>
            <a:ext cx="4110945" cy="1123273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2A1B41-5C78-E24E-B2AE-A4AEB80C2697}"/>
              </a:ext>
            </a:extLst>
          </p:cNvPr>
          <p:cNvSpPr/>
          <p:nvPr/>
        </p:nvSpPr>
        <p:spPr>
          <a:xfrm>
            <a:off x="5878286" y="5241350"/>
            <a:ext cx="4661807" cy="113211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D90EDF-0F68-B840-A706-1937518F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1168" b="-13409"/>
          <a:stretch/>
        </p:blipFill>
        <p:spPr>
          <a:xfrm>
            <a:off x="1867014" y="5618236"/>
            <a:ext cx="3782673" cy="3779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EF4C5B2-A8C9-7645-B380-4D4E2CA5094F}"/>
              </a:ext>
            </a:extLst>
          </p:cNvPr>
          <p:cNvSpPr/>
          <p:nvPr/>
        </p:nvSpPr>
        <p:spPr>
          <a:xfrm>
            <a:off x="2152651" y="5618236"/>
            <a:ext cx="1141635" cy="377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BE1AB7-1A08-BB4E-8E27-838EE3F130A0}"/>
              </a:ext>
            </a:extLst>
          </p:cNvPr>
          <p:cNvSpPr/>
          <p:nvPr/>
        </p:nvSpPr>
        <p:spPr>
          <a:xfrm>
            <a:off x="3843672" y="5568946"/>
            <a:ext cx="1806014" cy="377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09FEA47-A6C0-2D40-8CC2-D90B62C4C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696" y="5618235"/>
            <a:ext cx="4376003" cy="34025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123FCF3-0F4D-BE49-8417-5DB7648B115A}"/>
              </a:ext>
            </a:extLst>
          </p:cNvPr>
          <p:cNvSpPr/>
          <p:nvPr/>
        </p:nvSpPr>
        <p:spPr>
          <a:xfrm>
            <a:off x="8106455" y="5577790"/>
            <a:ext cx="1383164" cy="4183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21A581-890B-FD46-999C-24223431C251}"/>
              </a:ext>
            </a:extLst>
          </p:cNvPr>
          <p:cNvSpPr/>
          <p:nvPr/>
        </p:nvSpPr>
        <p:spPr>
          <a:xfrm>
            <a:off x="6309405" y="5598011"/>
            <a:ext cx="1529214" cy="377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23" grpId="0" animBg="1"/>
      <p:bldP spid="28" grpId="0" animBg="1"/>
      <p:bldP spid="29" grpId="0" animBg="1"/>
      <p:bldP spid="31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409EED-9C57-7747-AEDE-C1EF8067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226" y="1147024"/>
            <a:ext cx="3588861" cy="290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82F71-07F9-7545-9A61-1ED0CDB7F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37" y="1147025"/>
            <a:ext cx="4084864" cy="291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01CA03-D986-CC4B-A9F6-DB3A598A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136" y="4057879"/>
            <a:ext cx="4084864" cy="273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4F4003-1F11-354E-90CE-D232FBEB0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407" y="3995605"/>
            <a:ext cx="3588861" cy="2794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C9B3EB-3D45-D740-A4DD-6188CA26ABE9}"/>
              </a:ext>
            </a:extLst>
          </p:cNvPr>
          <p:cNvSpPr txBox="1"/>
          <p:nvPr/>
        </p:nvSpPr>
        <p:spPr>
          <a:xfrm>
            <a:off x="3144962" y="432297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MOT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2AE04-E76B-064F-B994-7B8666FFB62C}"/>
              </a:ext>
            </a:extLst>
          </p:cNvPr>
          <p:cNvSpPr txBox="1"/>
          <p:nvPr/>
        </p:nvSpPr>
        <p:spPr>
          <a:xfrm>
            <a:off x="7131855" y="419975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MOT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CCD8E-9EC9-3241-890F-6322EEA21AC8}"/>
              </a:ext>
            </a:extLst>
          </p:cNvPr>
          <p:cNvSpPr txBox="1"/>
          <p:nvPr/>
        </p:nvSpPr>
        <p:spPr>
          <a:xfrm>
            <a:off x="3282395" y="1514586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Comic Sans MS" panose="030F0902030302020204" pitchFamily="66" charset="0"/>
              </a:rPr>
              <a:t>DRT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21AB2-9DFB-3745-A0DB-1A2F6455B990}"/>
              </a:ext>
            </a:extLst>
          </p:cNvPr>
          <p:cNvSpPr txBox="1"/>
          <p:nvPr/>
        </p:nvSpPr>
        <p:spPr>
          <a:xfrm>
            <a:off x="7392456" y="1514586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Comic Sans MS" panose="030F0902030302020204" pitchFamily="66" charset="0"/>
              </a:rPr>
              <a:t>DRT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7554CF-45FF-EC4D-8388-0FF31664F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068" y="16543"/>
            <a:ext cx="865188" cy="11304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9C950-AA9A-6247-892F-2E7D3083F7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97" b="8813"/>
          <a:stretch/>
        </p:blipFill>
        <p:spPr>
          <a:xfrm>
            <a:off x="3405089" y="16543"/>
            <a:ext cx="944107" cy="11304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859CD0E-62EB-434F-B0F1-E13B0F86B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739" y="936150"/>
            <a:ext cx="3530823" cy="56959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508814A-9D49-9E4C-88B5-50C38D1DABA7}"/>
              </a:ext>
            </a:extLst>
          </p:cNvPr>
          <p:cNvSpPr/>
          <p:nvPr/>
        </p:nvSpPr>
        <p:spPr>
          <a:xfrm>
            <a:off x="5528015" y="1909339"/>
            <a:ext cx="1929668" cy="6923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E9E8131-52C3-FE40-97C4-A32BE1FC6C61}"/>
              </a:ext>
            </a:extLst>
          </p:cNvPr>
          <p:cNvSpPr/>
          <p:nvPr/>
        </p:nvSpPr>
        <p:spPr>
          <a:xfrm>
            <a:off x="5539885" y="4163211"/>
            <a:ext cx="1929668" cy="8667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31017E-4DB2-4A44-949E-89ED8BA7EFE4}"/>
              </a:ext>
            </a:extLst>
          </p:cNvPr>
          <p:cNvSpPr/>
          <p:nvPr/>
        </p:nvSpPr>
        <p:spPr>
          <a:xfrm>
            <a:off x="5571006" y="5257806"/>
            <a:ext cx="1929668" cy="8017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70C8399-92EF-BC45-81AB-2B9C253C64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5432" y="0"/>
            <a:ext cx="6141136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3A18999-E3B1-2640-9B4E-14CA0D878195}"/>
              </a:ext>
            </a:extLst>
          </p:cNvPr>
          <p:cNvSpPr/>
          <p:nvPr/>
        </p:nvSpPr>
        <p:spPr>
          <a:xfrm>
            <a:off x="4742256" y="1998925"/>
            <a:ext cx="1823682" cy="7554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5B4F05-978E-0E4D-9846-07D0E93C33C8}"/>
              </a:ext>
            </a:extLst>
          </p:cNvPr>
          <p:cNvSpPr/>
          <p:nvPr/>
        </p:nvSpPr>
        <p:spPr>
          <a:xfrm>
            <a:off x="4753142" y="5484364"/>
            <a:ext cx="1823682" cy="7554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E6411E-3703-4547-83BD-84BAB7E9493C}"/>
              </a:ext>
            </a:extLst>
          </p:cNvPr>
          <p:cNvSpPr/>
          <p:nvPr/>
        </p:nvSpPr>
        <p:spPr>
          <a:xfrm>
            <a:off x="4812378" y="966775"/>
            <a:ext cx="1823682" cy="3199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AB70C6-23A0-A54A-9014-511CC8ECF834}"/>
              </a:ext>
            </a:extLst>
          </p:cNvPr>
          <p:cNvSpPr/>
          <p:nvPr/>
        </p:nvSpPr>
        <p:spPr>
          <a:xfrm>
            <a:off x="4788939" y="4180888"/>
            <a:ext cx="1111119" cy="5320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F749F1-4856-7948-9298-5D5D049F7C4B}"/>
              </a:ext>
            </a:extLst>
          </p:cNvPr>
          <p:cNvSpPr/>
          <p:nvPr/>
        </p:nvSpPr>
        <p:spPr>
          <a:xfrm rot="1478428">
            <a:off x="7181979" y="2166022"/>
            <a:ext cx="1823682" cy="4391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9617D01-53EE-5643-9DD4-A896868473AE}"/>
              </a:ext>
            </a:extLst>
          </p:cNvPr>
          <p:cNvSpPr/>
          <p:nvPr/>
        </p:nvSpPr>
        <p:spPr>
          <a:xfrm rot="1478428">
            <a:off x="7213829" y="5660049"/>
            <a:ext cx="1823682" cy="4391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42" grpId="0" animBg="1"/>
      <p:bldP spid="43" grpId="0" animBg="1"/>
      <p:bldP spid="44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4" grpId="1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AF10-7E6F-B24C-835F-D43DE161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72D1B-7B6F-FB4B-9D22-5F08B473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76" y="3218996"/>
            <a:ext cx="1197429" cy="1564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99363-8784-B243-BCF5-7C8839367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97" b="8813"/>
          <a:stretch/>
        </p:blipFill>
        <p:spPr>
          <a:xfrm>
            <a:off x="4260450" y="3219400"/>
            <a:ext cx="1303406" cy="1560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B0C9FC9-BE07-454A-B5B5-013D713421C5}"/>
                  </a:ext>
                </a:extLst>
              </p:cNvPr>
              <p:cNvSpPr/>
              <p:nvPr/>
            </p:nvSpPr>
            <p:spPr>
              <a:xfrm>
                <a:off x="5371420" y="1506730"/>
                <a:ext cx="1449160" cy="1433626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B0C9FC9-BE07-454A-B5B5-013D713421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420" y="1506730"/>
                <a:ext cx="1449160" cy="1433626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BD540352-98DD-FD44-86A5-396853B38F41}"/>
              </a:ext>
            </a:extLst>
          </p:cNvPr>
          <p:cNvSpPr/>
          <p:nvPr/>
        </p:nvSpPr>
        <p:spPr>
          <a:xfrm>
            <a:off x="6887255" y="2012838"/>
            <a:ext cx="1219200" cy="2809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12C4801-FE91-DA44-988A-0129BB5464EC}"/>
              </a:ext>
            </a:extLst>
          </p:cNvPr>
          <p:cNvSpPr/>
          <p:nvPr/>
        </p:nvSpPr>
        <p:spPr>
          <a:xfrm rot="10800000">
            <a:off x="4085544" y="2012837"/>
            <a:ext cx="1219200" cy="2809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9AFA75-A9DD-194F-8D1D-074E682697BE}"/>
              </a:ext>
            </a:extLst>
          </p:cNvPr>
          <p:cNvSpPr/>
          <p:nvPr/>
        </p:nvSpPr>
        <p:spPr>
          <a:xfrm>
            <a:off x="2569708" y="1506730"/>
            <a:ext cx="1449160" cy="143362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DRT</a:t>
            </a:r>
            <a:endParaRPr lang="en-US" sz="1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588B29-FD1C-7C4A-91CA-977D9BA17760}"/>
              </a:ext>
            </a:extLst>
          </p:cNvPr>
          <p:cNvSpPr/>
          <p:nvPr/>
        </p:nvSpPr>
        <p:spPr>
          <a:xfrm>
            <a:off x="8173132" y="1506730"/>
            <a:ext cx="1449160" cy="143362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MOT</a:t>
            </a:r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727F798-A70B-4A43-B0EF-CAC21DA67746}"/>
              </a:ext>
            </a:extLst>
          </p:cNvPr>
          <p:cNvSpPr/>
          <p:nvPr/>
        </p:nvSpPr>
        <p:spPr>
          <a:xfrm>
            <a:off x="4152220" y="2018039"/>
            <a:ext cx="1219200" cy="2809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019FE35-F4F8-EB4B-B2DC-BF160AE8F1F3}"/>
              </a:ext>
            </a:extLst>
          </p:cNvPr>
          <p:cNvSpPr/>
          <p:nvPr/>
        </p:nvSpPr>
        <p:spPr>
          <a:xfrm rot="10800000">
            <a:off x="6820580" y="2007102"/>
            <a:ext cx="1219200" cy="2809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B4897-1B7A-4F46-96CE-FDFB86524918}"/>
              </a:ext>
            </a:extLst>
          </p:cNvPr>
          <p:cNvSpPr txBox="1"/>
          <p:nvPr/>
        </p:nvSpPr>
        <p:spPr>
          <a:xfrm>
            <a:off x="5551139" y="3488723"/>
            <a:ext cx="1084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D40E5E-5C5E-D745-9436-5E19C83DEE2E}"/>
              </a:ext>
            </a:extLst>
          </p:cNvPr>
          <p:cNvSpPr txBox="1"/>
          <p:nvPr/>
        </p:nvSpPr>
        <p:spPr>
          <a:xfrm>
            <a:off x="1665515" y="3341915"/>
            <a:ext cx="24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Optimal trade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Better overall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More motivated?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80FC46-4F77-674D-BE9C-5666D2FAA8AC}"/>
              </a:ext>
            </a:extLst>
          </p:cNvPr>
          <p:cNvSpPr txBox="1"/>
          <p:nvPr/>
        </p:nvSpPr>
        <p:spPr>
          <a:xfrm>
            <a:off x="8284256" y="3341915"/>
            <a:ext cx="2353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Bad trade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Worse overall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Less motivated?</a:t>
            </a:r>
          </a:p>
        </p:txBody>
      </p:sp>
    </p:spTree>
    <p:extLst>
      <p:ext uri="{BB962C8B-B14F-4D97-AF65-F5344CB8AC3E}">
        <p14:creationId xmlns:p14="http://schemas.microsoft.com/office/powerpoint/2010/main" val="251344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22E9-E43F-064E-AAA9-E3572A5D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0AB8-D08C-144A-8BCC-6B806AB0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Overkill for many things </a:t>
            </a:r>
          </a:p>
          <a:p>
            <a:pPr lvl="1"/>
            <a:r>
              <a:rPr lang="en-US" dirty="0"/>
              <a:t>Scott with </a:t>
            </a:r>
            <a:r>
              <a:rPr lang="en-US" dirty="0" err="1"/>
              <a:t>covid</a:t>
            </a:r>
            <a:r>
              <a:rPr lang="en-US" dirty="0"/>
              <a:t> incubation time</a:t>
            </a:r>
          </a:p>
          <a:p>
            <a:r>
              <a:rPr lang="en-US" dirty="0"/>
              <a:t>JP Cavallaro consumer choice data (TRDM and other model)</a:t>
            </a:r>
          </a:p>
          <a:p>
            <a:r>
              <a:rPr lang="en-US" dirty="0"/>
              <a:t>Gavin Cooper consumer choice and SDT</a:t>
            </a:r>
          </a:p>
          <a:p>
            <a:r>
              <a:rPr lang="en-US" dirty="0"/>
              <a:t>RAAF data</a:t>
            </a:r>
          </a:p>
          <a:p>
            <a:r>
              <a:rPr lang="en-US" dirty="0"/>
              <a:t>Laura Wall data</a:t>
            </a:r>
          </a:p>
        </p:txBody>
      </p:sp>
    </p:spTree>
    <p:extLst>
      <p:ext uri="{BB962C8B-B14F-4D97-AF65-F5344CB8AC3E}">
        <p14:creationId xmlns:p14="http://schemas.microsoft.com/office/powerpoint/2010/main" val="1027641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C0DB8-8A39-1645-A580-902C2A3D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Laura Walls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9102C-27B2-9844-A5A5-F184CDEAD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Looked at within and across task relationships</a:t>
            </a:r>
          </a:p>
          <a:p>
            <a:endParaRPr lang="en-US" dirty="0"/>
          </a:p>
          <a:p>
            <a:r>
              <a:rPr lang="en-US" dirty="0"/>
              <a:t>Re-</a:t>
            </a:r>
            <a:r>
              <a:rPr lang="en-US" dirty="0" err="1"/>
              <a:t>analysed</a:t>
            </a:r>
            <a:r>
              <a:rPr lang="en-US" dirty="0"/>
              <a:t> in vs out of scanner data</a:t>
            </a:r>
          </a:p>
          <a:p>
            <a:r>
              <a:rPr lang="en-US" dirty="0" err="1"/>
              <a:t>Analysed</a:t>
            </a:r>
            <a:r>
              <a:rPr lang="en-US" dirty="0"/>
              <a:t> three cognitive tasks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95AAB-4E1B-CB49-A4FA-45814D413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3962400"/>
            <a:ext cx="10236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5C59-3E30-6848-81CF-9C1AB037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Re-analysis of in vs out of scanner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9DCD-01AF-BC40-BB8B-0AE43B142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560FD-FCB8-CB4E-9FCC-0A3A761E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0" y="2336800"/>
            <a:ext cx="65405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CB45-6440-4845-92E8-DEFAB9C1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vs Stop vs Match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1B8B1-C646-3C4F-AD93-E3964CB0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figure6">
            <a:extLst>
              <a:ext uri="{FF2B5EF4-FFF2-40B4-BE49-F238E27FC236}">
                <a16:creationId xmlns:a16="http://schemas.microsoft.com/office/drawing/2014/main" id="{A8598B73-1326-6E44-BFFD-F5569D82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65" y="1434291"/>
            <a:ext cx="5136469" cy="52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478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22E9-E43F-064E-AAA9-E3572A5D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0AB8-D08C-144A-8BCC-6B806AB0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Overkill for many things </a:t>
            </a:r>
          </a:p>
          <a:p>
            <a:pPr lvl="1"/>
            <a:r>
              <a:rPr lang="en-US" dirty="0"/>
              <a:t>Scott with </a:t>
            </a:r>
            <a:r>
              <a:rPr lang="en-US" dirty="0" err="1"/>
              <a:t>covid</a:t>
            </a:r>
            <a:r>
              <a:rPr lang="en-US" dirty="0"/>
              <a:t> incubation time</a:t>
            </a:r>
          </a:p>
          <a:p>
            <a:r>
              <a:rPr lang="en-US" dirty="0"/>
              <a:t>JP Cavallaro consumer choice data (TRDM and other model)</a:t>
            </a:r>
          </a:p>
          <a:p>
            <a:r>
              <a:rPr lang="en-US" dirty="0"/>
              <a:t>Gavin Cooper consumer choice and SDT</a:t>
            </a:r>
          </a:p>
          <a:p>
            <a:r>
              <a:rPr lang="en-US" dirty="0"/>
              <a:t>RAAF data</a:t>
            </a:r>
          </a:p>
          <a:p>
            <a:r>
              <a:rPr lang="en-US" dirty="0"/>
              <a:t>Laura Wall data</a:t>
            </a:r>
          </a:p>
          <a:p>
            <a:r>
              <a:rPr lang="en-US" dirty="0"/>
              <a:t>Juanita Todd data</a:t>
            </a:r>
          </a:p>
        </p:txBody>
      </p:sp>
    </p:spTree>
    <p:extLst>
      <p:ext uri="{BB962C8B-B14F-4D97-AF65-F5344CB8AC3E}">
        <p14:creationId xmlns:p14="http://schemas.microsoft.com/office/powerpoint/2010/main" val="158756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6D035-2818-B84F-8504-0EBB2D8F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 is it?”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56B61B-B86A-4C48-9CE2-7FC8E1997C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1" y="2133601"/>
            <a:ext cx="4296841" cy="42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sterior samples of parameters">
            <a:extLst>
              <a:ext uri="{FF2B5EF4-FFF2-40B4-BE49-F238E27FC236}">
                <a16:creationId xmlns:a16="http://schemas.microsoft.com/office/drawing/2014/main" id="{5817D88F-3718-BD40-93C2-49E50B556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49" y="642257"/>
            <a:ext cx="6736080" cy="48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C2CA82EE-52DB-FD41-B996-1CE677F37C33}"/>
              </a:ext>
            </a:extLst>
          </p:cNvPr>
          <p:cNvSpPr/>
          <p:nvPr/>
        </p:nvSpPr>
        <p:spPr>
          <a:xfrm rot="14669327">
            <a:off x="4350663" y="2087443"/>
            <a:ext cx="740412" cy="1272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0BF5-6CBF-D64D-99A0-33FFAF154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Juanita Todd Distraction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953B2-3637-DE41-A0A0-98FD02008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73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Distraction paradigm with EEG data</a:t>
            </a:r>
          </a:p>
          <a:p>
            <a:pPr lvl="1"/>
            <a:r>
              <a:rPr lang="en-US" dirty="0"/>
              <a:t>Respond “short” or “long” </a:t>
            </a:r>
          </a:p>
          <a:p>
            <a:pPr lvl="1"/>
            <a:r>
              <a:rPr lang="en-US" dirty="0"/>
              <a:t>Deviant tones throughout</a:t>
            </a:r>
          </a:p>
          <a:p>
            <a:r>
              <a:rPr lang="en-US" dirty="0"/>
              <a:t>Initial models on easy vs hard task done</a:t>
            </a:r>
          </a:p>
          <a:p>
            <a:pPr lvl="1"/>
            <a:r>
              <a:rPr lang="en-US" dirty="0"/>
              <a:t>Lower drifts for deviants</a:t>
            </a:r>
          </a:p>
          <a:p>
            <a:pPr lvl="1"/>
            <a:r>
              <a:rPr lang="en-US" dirty="0"/>
              <a:t>Higher thresholds post deviant</a:t>
            </a:r>
          </a:p>
          <a:p>
            <a:r>
              <a:rPr lang="en-US" dirty="0"/>
              <a:t>Now moving to schizophrenia-matched control data</a:t>
            </a:r>
          </a:p>
          <a:p>
            <a:endParaRPr lang="en-US" dirty="0"/>
          </a:p>
          <a:p>
            <a:r>
              <a:rPr lang="en-US" dirty="0"/>
              <a:t>To incorporate Neural data</a:t>
            </a:r>
          </a:p>
          <a:p>
            <a:pPr lvl="1"/>
            <a:r>
              <a:rPr lang="en-US" dirty="0"/>
              <a:t>Could be MVN model of main components</a:t>
            </a:r>
          </a:p>
          <a:p>
            <a:pPr lvl="1"/>
            <a:r>
              <a:rPr lang="en-US" dirty="0"/>
              <a:t>Could use components as a covariate to inform parameters</a:t>
            </a:r>
          </a:p>
        </p:txBody>
      </p:sp>
    </p:spTree>
    <p:extLst>
      <p:ext uri="{BB962C8B-B14F-4D97-AF65-F5344CB8AC3E}">
        <p14:creationId xmlns:p14="http://schemas.microsoft.com/office/powerpoint/2010/main" val="308281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22E9-E43F-064E-AAA9-E3572A5D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0AB8-D08C-144A-8BCC-6B806AB01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Overkill for many things </a:t>
            </a:r>
          </a:p>
          <a:p>
            <a:pPr lvl="1"/>
            <a:r>
              <a:rPr lang="en-US" dirty="0"/>
              <a:t>Scott with </a:t>
            </a:r>
            <a:r>
              <a:rPr lang="en-US" dirty="0" err="1"/>
              <a:t>covid</a:t>
            </a:r>
            <a:r>
              <a:rPr lang="en-US" dirty="0"/>
              <a:t> incubation time</a:t>
            </a:r>
          </a:p>
          <a:p>
            <a:r>
              <a:rPr lang="en-US" dirty="0"/>
              <a:t>JP Cavallaro consumer choice data (TRDM and other model)</a:t>
            </a:r>
          </a:p>
          <a:p>
            <a:r>
              <a:rPr lang="en-US" dirty="0"/>
              <a:t>Gavin Cooper consumer choice and SDT</a:t>
            </a:r>
          </a:p>
          <a:p>
            <a:r>
              <a:rPr lang="en-US" dirty="0"/>
              <a:t>RAAF data</a:t>
            </a:r>
          </a:p>
          <a:p>
            <a:r>
              <a:rPr lang="en-US" dirty="0"/>
              <a:t>Laura Wall data</a:t>
            </a:r>
          </a:p>
          <a:p>
            <a:r>
              <a:rPr lang="en-US" dirty="0"/>
              <a:t>Juanita Todd data</a:t>
            </a:r>
          </a:p>
          <a:p>
            <a:r>
              <a:rPr lang="en-US" dirty="0" err="1"/>
              <a:t>Remodelling</a:t>
            </a:r>
            <a:r>
              <a:rPr lang="en-US" dirty="0"/>
              <a:t> open data</a:t>
            </a:r>
          </a:p>
        </p:txBody>
      </p:sp>
    </p:spTree>
    <p:extLst>
      <p:ext uri="{BB962C8B-B14F-4D97-AF65-F5344CB8AC3E}">
        <p14:creationId xmlns:p14="http://schemas.microsoft.com/office/powerpoint/2010/main" val="2485238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4FE-2A21-B043-8E3C-0932A598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“Open”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7FD80-E288-9347-9D6E-7AFD701F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Several data sets have arisen in recent weeks which I’ll look to do analysis on over the break</a:t>
            </a:r>
          </a:p>
          <a:p>
            <a:pPr lvl="1"/>
            <a:r>
              <a:rPr lang="en-US" dirty="0"/>
              <a:t>Emotion-decision data</a:t>
            </a:r>
          </a:p>
          <a:p>
            <a:pPr lvl="1"/>
            <a:r>
              <a:rPr lang="en-US" dirty="0"/>
              <a:t>Risk data</a:t>
            </a:r>
          </a:p>
          <a:p>
            <a:pPr lvl="1"/>
            <a:r>
              <a:rPr lang="en-US" dirty="0"/>
              <a:t>Congruity data</a:t>
            </a:r>
          </a:p>
          <a:p>
            <a:pPr lvl="1"/>
            <a:endParaRPr lang="en-US" dirty="0"/>
          </a:p>
          <a:p>
            <a:r>
              <a:rPr lang="en-US" dirty="0"/>
              <a:t>Why? </a:t>
            </a:r>
          </a:p>
          <a:p>
            <a:endParaRPr lang="en-US" dirty="0"/>
          </a:p>
          <a:p>
            <a:r>
              <a:rPr lang="en-US" dirty="0"/>
              <a:t>Methods </a:t>
            </a:r>
            <a:r>
              <a:rPr lang="en-US" i="1" dirty="0"/>
              <a:t>flawed</a:t>
            </a:r>
            <a:r>
              <a:rPr lang="en-US" dirty="0"/>
              <a:t> and results could change</a:t>
            </a:r>
          </a:p>
          <a:p>
            <a:pPr lvl="1"/>
            <a:r>
              <a:rPr lang="en-US" dirty="0"/>
              <a:t>Not flawed, but they could miss important bits</a:t>
            </a:r>
          </a:p>
          <a:p>
            <a:pPr lvl="1"/>
            <a:r>
              <a:rPr lang="en-US" dirty="0"/>
              <a:t>Often use simple estimation methods (EZ diffusion </a:t>
            </a:r>
            <a:r>
              <a:rPr lang="en-US" dirty="0" err="1"/>
              <a:t>etc</a:t>
            </a:r>
            <a:r>
              <a:rPr lang="en-US" dirty="0"/>
              <a:t>) or methods that might not be as strong</a:t>
            </a:r>
          </a:p>
          <a:p>
            <a:pPr lvl="1"/>
            <a:r>
              <a:rPr lang="en-US" dirty="0"/>
              <a:t>We could be missing important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3186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8D9A-0DF4-C14A-A646-F2B4E48D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33300-DDEF-374E-A34D-6E7B51EB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wouldn’t be a modelling talk without model selection stuff </a:t>
            </a:r>
            <a:r>
              <a:rPr lang="en-US" dirty="0" err="1"/>
              <a:t>amiright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We’re working on another set of functions for IS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Importance sampling squared </a:t>
            </a:r>
          </a:p>
          <a:p>
            <a:pPr lvl="1"/>
            <a:endParaRPr lang="en-US" dirty="0"/>
          </a:p>
          <a:p>
            <a:r>
              <a:rPr lang="en-US" dirty="0"/>
              <a:t>This method is very strong and fits in nicely with the sampler</a:t>
            </a:r>
          </a:p>
          <a:p>
            <a:endParaRPr lang="en-US" dirty="0"/>
          </a:p>
          <a:p>
            <a:r>
              <a:rPr lang="en-US" dirty="0"/>
              <a:t>Initial code and results exist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EC250-F9B9-0E46-89EC-CA7B62C9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981200"/>
            <a:ext cx="97917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B60F8-79B5-B546-9BB5-6247465D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DC4515-6DA4-D541-9305-3B29C6B25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A44D5-0094-BF44-AB86-7C6D804B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620044"/>
            <a:ext cx="9677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06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AB33D-0541-9641-AAF1-F5DDD550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E82A3-DF18-3A4C-9343-B3A899B0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Get me a flight to Amsterdam</a:t>
            </a:r>
          </a:p>
          <a:p>
            <a:pPr lvl="1"/>
            <a:r>
              <a:rPr lang="en-US" dirty="0"/>
              <a:t>And a house</a:t>
            </a:r>
          </a:p>
          <a:p>
            <a:r>
              <a:rPr lang="en-US" dirty="0"/>
              <a:t>A bunch of work on those projects and others</a:t>
            </a:r>
          </a:p>
          <a:p>
            <a:endParaRPr lang="en-US" dirty="0"/>
          </a:p>
          <a:p>
            <a:r>
              <a:rPr lang="en-US" dirty="0"/>
              <a:t>Some minor </a:t>
            </a:r>
            <a:r>
              <a:rPr lang="en-US" dirty="0" err="1"/>
              <a:t>PMwG</a:t>
            </a:r>
            <a:r>
              <a:rPr lang="en-US" dirty="0"/>
              <a:t> improvements</a:t>
            </a:r>
          </a:p>
          <a:p>
            <a:endParaRPr lang="en-US" dirty="0"/>
          </a:p>
          <a:p>
            <a:r>
              <a:rPr lang="en-US" dirty="0"/>
              <a:t>More IS</a:t>
            </a:r>
            <a:r>
              <a:rPr lang="en-US" baseline="30000" dirty="0"/>
              <a:t>2</a:t>
            </a:r>
            <a:r>
              <a:rPr lang="en-US" dirty="0"/>
              <a:t> developments</a:t>
            </a:r>
          </a:p>
          <a:p>
            <a:endParaRPr lang="en-US" dirty="0"/>
          </a:p>
          <a:p>
            <a:r>
              <a:rPr lang="en-US" dirty="0"/>
              <a:t>Tutorial article</a:t>
            </a:r>
          </a:p>
          <a:p>
            <a:endParaRPr lang="en-US" dirty="0"/>
          </a:p>
          <a:p>
            <a:r>
              <a:rPr lang="en-US" dirty="0"/>
              <a:t>Variational Bayes and Approximate Bayesian Computation</a:t>
            </a:r>
          </a:p>
          <a:p>
            <a:endParaRPr lang="en-US" dirty="0"/>
          </a:p>
          <a:p>
            <a:r>
              <a:rPr lang="en-US" dirty="0"/>
              <a:t>A follow up workshop on </a:t>
            </a:r>
            <a:r>
              <a:rPr lang="en-US" dirty="0" err="1"/>
              <a:t>PMwG</a:t>
            </a:r>
            <a:r>
              <a:rPr lang="en-US" dirty="0"/>
              <a:t> in R if anyone is interested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4098" name="Picture 2" descr="Coming Soon GIFs | Tenor">
            <a:extLst>
              <a:ext uri="{FF2B5EF4-FFF2-40B4-BE49-F238E27FC236}">
                <a16:creationId xmlns:a16="http://schemas.microsoft.com/office/drawing/2014/main" id="{E1265387-5128-4240-A34D-55757FB8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2" y="1837616"/>
            <a:ext cx="4668838" cy="250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33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0CBC-54E9-2842-A4F9-6FA53A7D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Jan/Early Feb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E5BB3-6418-784F-9D25-7E8AB15DA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~2 hours workshop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Basics of using the sampler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Mainly following our </a:t>
            </a:r>
            <a:r>
              <a:rPr lang="en-US" dirty="0" err="1"/>
              <a:t>bookdown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First part: 		Setting up the sampler with your data/likelihood</a:t>
            </a:r>
          </a:p>
          <a:p>
            <a:pPr marL="0" indent="0">
              <a:buNone/>
            </a:pPr>
            <a:r>
              <a:rPr lang="en-US" dirty="0"/>
              <a:t>Second part: 	Troubleshooting and common problems</a:t>
            </a:r>
          </a:p>
        </p:txBody>
      </p:sp>
      <p:pic>
        <p:nvPicPr>
          <p:cNvPr id="1026" name="Picture 2" descr="Meme Maker - We want you">
            <a:extLst>
              <a:ext uri="{FF2B5EF4-FFF2-40B4-BE49-F238E27FC236}">
                <a16:creationId xmlns:a16="http://schemas.microsoft.com/office/drawing/2014/main" id="{810D11E5-6710-534B-85FA-7B6DB793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7" y="256246"/>
            <a:ext cx="3624263" cy="453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324F9-2C34-664D-B937-E4A67D85A774}"/>
              </a:ext>
            </a:extLst>
          </p:cNvPr>
          <p:cNvSpPr txBox="1"/>
          <p:nvPr/>
        </p:nvSpPr>
        <p:spPr>
          <a:xfrm>
            <a:off x="10587039" y="4308675"/>
            <a:ext cx="766762" cy="36933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PMwG</a:t>
            </a:r>
            <a:endParaRPr lang="en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3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22B1A-6457-4945-AF31-95508AEC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 is it?”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4E00-2A95-FE4E-9E40-6C76112A2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Gibbs sampling for Group level parameters</a:t>
            </a:r>
          </a:p>
          <a:p>
            <a:pPr lvl="1"/>
            <a:r>
              <a:rPr lang="en-US" dirty="0"/>
              <a:t>Theta</a:t>
            </a:r>
          </a:p>
          <a:p>
            <a:pPr lvl="1"/>
            <a:r>
              <a:rPr lang="en-US" dirty="0"/>
              <a:t>Multivariate normal distribution</a:t>
            </a:r>
          </a:p>
          <a:p>
            <a:pPr lvl="1"/>
            <a:r>
              <a:rPr lang="en-US" dirty="0"/>
              <a:t>Means we get covariance too</a:t>
            </a:r>
          </a:p>
          <a:p>
            <a:endParaRPr lang="en-US" dirty="0"/>
          </a:p>
          <a:p>
            <a:r>
              <a:rPr lang="en-US" dirty="0"/>
              <a:t>Particle Metropolis for subject level parameters</a:t>
            </a:r>
          </a:p>
          <a:p>
            <a:pPr lvl="1"/>
            <a:r>
              <a:rPr lang="en-US" dirty="0"/>
              <a:t>Alpha</a:t>
            </a:r>
          </a:p>
          <a:p>
            <a:pPr lvl="1"/>
            <a:r>
              <a:rPr lang="en-US" dirty="0"/>
              <a:t>MCMC but with particles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EA24-C8EA-194C-8BD8-6C0B0750D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C7FFD-FCDB-2845-9014-2C4FEEF3C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414AA-4577-E84A-9526-030B97A4D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46" y="1608480"/>
            <a:ext cx="8027307" cy="488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6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264D-ED95-ED4A-8BE8-540D4740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86F9D-569D-274B-AE00-C9F21D35B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Normally, models can be horrifically inefficient</a:t>
            </a:r>
          </a:p>
          <a:p>
            <a:endParaRPr lang="en-US" dirty="0"/>
          </a:p>
          <a:p>
            <a:r>
              <a:rPr lang="en-US" dirty="0"/>
              <a:t>We use an adaptive proposal distribution to get great particle proposals for parameters</a:t>
            </a:r>
          </a:p>
          <a:p>
            <a:pPr lvl="1"/>
            <a:r>
              <a:rPr lang="en-US" dirty="0"/>
              <a:t>Individually tuned sampling distributions</a:t>
            </a:r>
          </a:p>
          <a:p>
            <a:pPr lvl="1"/>
            <a:r>
              <a:rPr lang="en-US" dirty="0"/>
              <a:t>Use alpha mu and past samples to create conditional distribution</a:t>
            </a:r>
          </a:p>
          <a:p>
            <a:endParaRPr lang="en-US" dirty="0"/>
          </a:p>
          <a:p>
            <a:r>
              <a:rPr lang="en-US" dirty="0"/>
              <a:t>This makes the process accurate and efficient</a:t>
            </a:r>
          </a:p>
        </p:txBody>
      </p:sp>
    </p:spTree>
    <p:extLst>
      <p:ext uri="{BB962C8B-B14F-4D97-AF65-F5344CB8AC3E}">
        <p14:creationId xmlns:p14="http://schemas.microsoft.com/office/powerpoint/2010/main" val="224506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5F99-2042-204F-9D4A-5163F9A6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anyone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D3A00-2532-BB49-9A4D-2429F9C0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dude, just models</a:t>
            </a:r>
          </a:p>
          <a:p>
            <a:endParaRPr lang="en-US" dirty="0"/>
          </a:p>
          <a:p>
            <a:r>
              <a:rPr lang="en-US" dirty="0"/>
              <a:t>Efficiency</a:t>
            </a:r>
          </a:p>
          <a:p>
            <a:r>
              <a:rPr lang="en-US" dirty="0"/>
              <a:t>Hierarchical estimation</a:t>
            </a:r>
          </a:p>
          <a:p>
            <a:r>
              <a:rPr lang="en-US" dirty="0"/>
              <a:t>Accuracy – recovers very well</a:t>
            </a:r>
          </a:p>
          <a:p>
            <a:r>
              <a:rPr lang="en-US" dirty="0"/>
              <a:t>Great outputs</a:t>
            </a:r>
          </a:p>
          <a:p>
            <a:r>
              <a:rPr lang="en-US" dirty="0"/>
              <a:t>A nice guide book</a:t>
            </a:r>
          </a:p>
        </p:txBody>
      </p:sp>
      <p:pic>
        <p:nvPicPr>
          <p:cNvPr id="2050" name="Picture 2" descr="Maths GIFs - Get the best GIF on GIPHY">
            <a:extLst>
              <a:ext uri="{FF2B5EF4-FFF2-40B4-BE49-F238E27FC236}">
                <a16:creationId xmlns:a16="http://schemas.microsoft.com/office/drawing/2014/main" id="{C4682719-D8DE-BF4E-98D4-1FA68F9B8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43" y="3695700"/>
            <a:ext cx="60960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rt simpson math GIF">
            <a:extLst>
              <a:ext uri="{FF2B5EF4-FFF2-40B4-BE49-F238E27FC236}">
                <a16:creationId xmlns:a16="http://schemas.microsoft.com/office/drawing/2014/main" id="{EBF197DD-EA50-A94F-ACE4-219A6C9E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889000"/>
            <a:ext cx="33909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3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3455-8BE8-9142-A96B-130DBDE6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“Okay, so I care, but only a bit”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77393-6EE3-7243-8DAA-8BCE68003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33" y="1825625"/>
            <a:ext cx="4435255" cy="4351338"/>
          </a:xfrm>
        </p:spPr>
        <p:txBody>
          <a:bodyPr/>
          <a:lstStyle/>
          <a:p>
            <a:r>
              <a:rPr lang="en-US" dirty="0"/>
              <a:t>Great, </a:t>
            </a:r>
            <a:r>
              <a:rPr lang="en-US" dirty="0" err="1"/>
              <a:t>theres</a:t>
            </a:r>
            <a:r>
              <a:rPr lang="en-US" dirty="0"/>
              <a:t> an R package and a document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These are live and working – some minor bug fixes being added to package and additions to </a:t>
            </a:r>
            <a:r>
              <a:rPr lang="en-US" sz="2400" dirty="0" err="1"/>
              <a:t>bookdown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1FB1A-CD58-EC43-A3E5-D07C1822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8" y="2911929"/>
            <a:ext cx="2336800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BE8E4-4E54-E249-AA5D-61320334A31A}"/>
              </a:ext>
            </a:extLst>
          </p:cNvPr>
          <p:cNvSpPr/>
          <p:nvPr/>
        </p:nvSpPr>
        <p:spPr>
          <a:xfrm>
            <a:off x="459744" y="5421085"/>
            <a:ext cx="4185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newcastlecl.github.io</a:t>
            </a:r>
            <a:r>
              <a:rPr lang="en-US" dirty="0"/>
              <a:t>/</a:t>
            </a:r>
            <a:r>
              <a:rPr lang="en-US" dirty="0" err="1"/>
              <a:t>samplerDoc</a:t>
            </a:r>
            <a:r>
              <a:rPr lang="en-US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D5D06-E1C2-7647-A276-0CAAD6A7D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71" y="1825625"/>
            <a:ext cx="7405385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2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3387-DF60-BA43-A523-EAABE56D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the doc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73D8-AB31-1543-A396-C5D268F1A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886"/>
            <a:ext cx="7021286" cy="51707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</a:t>
            </a:r>
          </a:p>
          <a:p>
            <a:r>
              <a:rPr lang="en-US" dirty="0"/>
              <a:t>SDT Example</a:t>
            </a:r>
          </a:p>
          <a:p>
            <a:pPr lvl="1"/>
            <a:r>
              <a:rPr lang="en-US" dirty="0"/>
              <a:t>Basic functionality and requirements (writing a likelihood function)</a:t>
            </a:r>
          </a:p>
          <a:p>
            <a:pPr lvl="1"/>
            <a:r>
              <a:rPr lang="en-US" dirty="0"/>
              <a:t>Checking outputs</a:t>
            </a:r>
          </a:p>
          <a:p>
            <a:pPr lvl="1"/>
            <a:r>
              <a:rPr lang="en-US" dirty="0"/>
              <a:t>Posterior Predictive data</a:t>
            </a:r>
          </a:p>
          <a:p>
            <a:r>
              <a:rPr lang="en-US" dirty="0"/>
              <a:t>LBA example</a:t>
            </a:r>
          </a:p>
          <a:p>
            <a:pPr lvl="1"/>
            <a:r>
              <a:rPr lang="en-US" dirty="0"/>
              <a:t>An LBA example</a:t>
            </a:r>
          </a:p>
          <a:p>
            <a:pPr lvl="1"/>
            <a:r>
              <a:rPr lang="en-US" dirty="0"/>
              <a:t>Model Comparison</a:t>
            </a:r>
          </a:p>
          <a:p>
            <a:r>
              <a:rPr lang="en-US" dirty="0"/>
              <a:t>Complex</a:t>
            </a:r>
          </a:p>
          <a:p>
            <a:pPr lvl="1"/>
            <a:r>
              <a:rPr lang="en-US" dirty="0"/>
              <a:t>More complexity</a:t>
            </a:r>
          </a:p>
          <a:p>
            <a:r>
              <a:rPr lang="en-US" dirty="0"/>
              <a:t>Troubleshooter</a:t>
            </a:r>
          </a:p>
          <a:p>
            <a:pPr lvl="1"/>
            <a:r>
              <a:rPr lang="en-US" dirty="0"/>
              <a:t>Common problems and fixes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A834D-8BA4-CC4F-B2F2-D818D5F5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530" y="0"/>
            <a:ext cx="2780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6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1076</Words>
  <Application>Microsoft Macintosh PowerPoint</Application>
  <PresentationFormat>Widescreen</PresentationFormat>
  <Paragraphs>256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Comic Sans MS</vt:lpstr>
      <vt:lpstr>Impact</vt:lpstr>
      <vt:lpstr>Office Theme</vt:lpstr>
      <vt:lpstr>PMwG Sampler and stuff we’ve been doing with it</vt:lpstr>
      <vt:lpstr>“What is it?”</vt:lpstr>
      <vt:lpstr>“What is it?”</vt:lpstr>
      <vt:lpstr>“What is it?”</vt:lpstr>
      <vt:lpstr>The algorithm</vt:lpstr>
      <vt:lpstr>Efficiency</vt:lpstr>
      <vt:lpstr>Why would anyone care?</vt:lpstr>
      <vt:lpstr>“Okay, so I care, but only a bit”</vt:lpstr>
      <vt:lpstr>Navigating the doc</vt:lpstr>
      <vt:lpstr>Using the package</vt:lpstr>
      <vt:lpstr>Some additional things </vt:lpstr>
      <vt:lpstr>What we’ve been using it for</vt:lpstr>
      <vt:lpstr>Projects</vt:lpstr>
      <vt:lpstr>Covid Incubation Times </vt:lpstr>
      <vt:lpstr>Projects</vt:lpstr>
      <vt:lpstr>Timed-Racing Diffusion model</vt:lpstr>
      <vt:lpstr>Projects</vt:lpstr>
      <vt:lpstr>Gavin Coopers SDT models with LBA</vt:lpstr>
      <vt:lpstr>Projects</vt:lpstr>
      <vt:lpstr>Military people vs Students</vt:lpstr>
      <vt:lpstr>Experiment</vt:lpstr>
      <vt:lpstr>Joint Model</vt:lpstr>
      <vt:lpstr>PowerPoint Presentation</vt:lpstr>
      <vt:lpstr>Conclusion</vt:lpstr>
      <vt:lpstr>Projects</vt:lpstr>
      <vt:lpstr>Laura Walls data</vt:lpstr>
      <vt:lpstr>Re-analysis of in vs out of scanner </vt:lpstr>
      <vt:lpstr>Search vs Stop vs Match Tasks</vt:lpstr>
      <vt:lpstr>Projects</vt:lpstr>
      <vt:lpstr>Juanita Todd Distraction Task</vt:lpstr>
      <vt:lpstr>Projects</vt:lpstr>
      <vt:lpstr>“Open” Data</vt:lpstr>
      <vt:lpstr>Model Selection</vt:lpstr>
      <vt:lpstr>IS2</vt:lpstr>
      <vt:lpstr>What’s next?</vt:lpstr>
      <vt:lpstr>Late Jan/Early Feb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PMwG Sampler and stuff we’ve been doing with it</dc:title>
  <dc:creator>Reilly Innes</dc:creator>
  <cp:lastModifiedBy>Reilly Innes</cp:lastModifiedBy>
  <cp:revision>17</cp:revision>
  <dcterms:created xsi:type="dcterms:W3CDTF">2020-12-12T00:18:39Z</dcterms:created>
  <dcterms:modified xsi:type="dcterms:W3CDTF">2020-12-15T05:21:09Z</dcterms:modified>
</cp:coreProperties>
</file>