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7" r:id="rId2"/>
    <p:sldId id="259" r:id="rId3"/>
    <p:sldId id="273" r:id="rId4"/>
    <p:sldId id="274" r:id="rId5"/>
    <p:sldId id="275" r:id="rId6"/>
    <p:sldId id="276" r:id="rId7"/>
    <p:sldId id="302" r:id="rId8"/>
    <p:sldId id="279" r:id="rId9"/>
    <p:sldId id="260" r:id="rId10"/>
    <p:sldId id="261" r:id="rId11"/>
    <p:sldId id="303" r:id="rId12"/>
    <p:sldId id="280" r:id="rId13"/>
    <p:sldId id="304" r:id="rId14"/>
    <p:sldId id="305" r:id="rId15"/>
    <p:sldId id="307" r:id="rId16"/>
    <p:sldId id="308" r:id="rId17"/>
    <p:sldId id="310" r:id="rId18"/>
    <p:sldId id="264" r:id="rId19"/>
    <p:sldId id="360" r:id="rId20"/>
    <p:sldId id="361" r:id="rId21"/>
    <p:sldId id="362" r:id="rId22"/>
    <p:sldId id="265" r:id="rId23"/>
    <p:sldId id="322" r:id="rId24"/>
    <p:sldId id="366" r:id="rId25"/>
    <p:sldId id="367" r:id="rId26"/>
    <p:sldId id="368" r:id="rId27"/>
    <p:sldId id="306" r:id="rId28"/>
    <p:sldId id="313" r:id="rId29"/>
    <p:sldId id="369" r:id="rId30"/>
    <p:sldId id="370" r:id="rId31"/>
    <p:sldId id="371" r:id="rId32"/>
    <p:sldId id="372" r:id="rId33"/>
    <p:sldId id="373" r:id="rId34"/>
    <p:sldId id="347" r:id="rId35"/>
    <p:sldId id="266" r:id="rId36"/>
    <p:sldId id="286" r:id="rId37"/>
    <p:sldId id="289" r:id="rId38"/>
    <p:sldId id="287" r:id="rId39"/>
    <p:sldId id="290" r:id="rId40"/>
    <p:sldId id="267" r:id="rId41"/>
    <p:sldId id="353" r:id="rId42"/>
    <p:sldId id="374" r:id="rId43"/>
    <p:sldId id="375" r:id="rId44"/>
    <p:sldId id="291" r:id="rId45"/>
    <p:sldId id="292" r:id="rId46"/>
    <p:sldId id="268" r:id="rId47"/>
    <p:sldId id="298" r:id="rId48"/>
    <p:sldId id="325" r:id="rId49"/>
    <p:sldId id="295" r:id="rId50"/>
    <p:sldId id="326" r:id="rId51"/>
    <p:sldId id="327" r:id="rId52"/>
    <p:sldId id="328" r:id="rId53"/>
    <p:sldId id="329" r:id="rId54"/>
    <p:sldId id="296" r:id="rId55"/>
    <p:sldId id="330" r:id="rId56"/>
    <p:sldId id="331" r:id="rId57"/>
    <p:sldId id="332" r:id="rId58"/>
    <p:sldId id="269" r:id="rId59"/>
    <p:sldId id="314" r:id="rId60"/>
    <p:sldId id="334" r:id="rId61"/>
    <p:sldId id="335" r:id="rId62"/>
    <p:sldId id="336" r:id="rId63"/>
    <p:sldId id="337" r:id="rId64"/>
    <p:sldId id="299" r:id="rId65"/>
    <p:sldId id="338" r:id="rId66"/>
    <p:sldId id="339" r:id="rId67"/>
    <p:sldId id="340" r:id="rId68"/>
    <p:sldId id="341" r:id="rId69"/>
    <p:sldId id="342" r:id="rId70"/>
    <p:sldId id="343" r:id="rId71"/>
    <p:sldId id="344" r:id="rId72"/>
    <p:sldId id="350" r:id="rId73"/>
    <p:sldId id="351" r:id="rId74"/>
    <p:sldId id="355" r:id="rId75"/>
    <p:sldId id="356" r:id="rId76"/>
    <p:sldId id="357" r:id="rId77"/>
    <p:sldId id="352" r:id="rId78"/>
    <p:sldId id="354" r:id="rId79"/>
    <p:sldId id="358" r:id="rId80"/>
    <p:sldId id="270" r:id="rId81"/>
    <p:sldId id="35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lly Innes" initials="RI" lastIdx="1" clrIdx="0">
    <p:extLst>
      <p:ext uri="{19B8F6BF-5375-455C-9EA6-DF929625EA0E}">
        <p15:presenceInfo xmlns:p15="http://schemas.microsoft.com/office/powerpoint/2012/main" userId="S::c3183707@uon.edu.au::43083ba8-f67b-4ee1-80bc-a069cbe9f9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17"/>
    <p:restoredTop sz="96208"/>
  </p:normalViewPr>
  <p:slideViewPr>
    <p:cSldViewPr snapToGrid="0" snapToObjects="1">
      <p:cViewPr varScale="1">
        <p:scale>
          <a:sx n="108" d="100"/>
          <a:sy n="108" d="100"/>
        </p:scale>
        <p:origin x="232"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05047-0232-BE4C-B9F8-F3ECD1BEC73A}" type="datetimeFigureOut">
              <a:rPr lang="en-US" smtClean="0"/>
              <a:t>3/23/20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32D95-2B04-9D49-BFAF-FBAFF5B88753}" type="slidenum">
              <a:rPr lang="en-US" smtClean="0"/>
              <a:t>‹#›</a:t>
            </a:fld>
            <a:endParaRPr lang="en-US"/>
          </a:p>
        </p:txBody>
      </p:sp>
    </p:spTree>
    <p:extLst>
      <p:ext uri="{BB962C8B-B14F-4D97-AF65-F5344CB8AC3E}">
        <p14:creationId xmlns:p14="http://schemas.microsoft.com/office/powerpoint/2010/main" val="151672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B06F1-AB95-734A-98E6-841331B39B2F}" type="slidenum">
              <a:rPr lang="en-US" smtClean="0"/>
              <a:t>1</a:t>
            </a:fld>
            <a:endParaRPr lang="en-US"/>
          </a:p>
        </p:txBody>
      </p:sp>
    </p:spTree>
    <p:extLst>
      <p:ext uri="{BB962C8B-B14F-4D97-AF65-F5344CB8AC3E}">
        <p14:creationId xmlns:p14="http://schemas.microsoft.com/office/powerpoint/2010/main" val="70186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820879-99EB-2F46-8BDE-7EEB133CB4A4}" type="slidenum">
              <a:rPr lang="en-US" smtClean="0"/>
              <a:t>19</a:t>
            </a:fld>
            <a:endParaRPr lang="en-US"/>
          </a:p>
        </p:txBody>
      </p:sp>
    </p:spTree>
    <p:extLst>
      <p:ext uri="{BB962C8B-B14F-4D97-AF65-F5344CB8AC3E}">
        <p14:creationId xmlns:p14="http://schemas.microsoft.com/office/powerpoint/2010/main" val="1249482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are essentially a heavy metal ATC. </a:t>
            </a:r>
            <a:r>
              <a:rPr lang="en-US" dirty="0" err="1"/>
              <a:t>Theyre</a:t>
            </a:r>
            <a:r>
              <a:rPr lang="en-US" dirty="0"/>
              <a:t> deployed on the ground and required to track allies and enemies on the ground and in the air. They receive information from multiple sources, then they have to manually map this information and translate it to make movements and launch attacks and airstrikes.</a:t>
            </a:r>
          </a:p>
          <a:p>
            <a:r>
              <a:rPr lang="en-US" dirty="0"/>
              <a:t>Their current selection measures include a battery of cognitive tasks and a range of physical tests. What they wanted to compliment these was a combat controller relevant task. A where good candidates should excel. task they should be really good at. </a:t>
            </a:r>
          </a:p>
        </p:txBody>
      </p:sp>
      <p:sp>
        <p:nvSpPr>
          <p:cNvPr id="4" name="Slide Number Placeholder 3"/>
          <p:cNvSpPr>
            <a:spLocks noGrp="1"/>
          </p:cNvSpPr>
          <p:nvPr>
            <p:ph type="sldNum" sz="quarter" idx="5"/>
          </p:nvPr>
        </p:nvSpPr>
        <p:spPr/>
        <p:txBody>
          <a:bodyPr/>
          <a:lstStyle/>
          <a:p>
            <a:fld id="{FB820879-99EB-2F46-8BDE-7EEB133CB4A4}" type="slidenum">
              <a:rPr lang="en-US" smtClean="0"/>
              <a:t>21</a:t>
            </a:fld>
            <a:endParaRPr lang="en-US"/>
          </a:p>
        </p:txBody>
      </p:sp>
    </p:spTree>
    <p:extLst>
      <p:ext uri="{BB962C8B-B14F-4D97-AF65-F5344CB8AC3E}">
        <p14:creationId xmlns:p14="http://schemas.microsoft.com/office/powerpoint/2010/main" val="185287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r>
              <a:rPr lang="en-US" baseline="0" dirty="0"/>
              <a:t> sure you explain slower vs higher</a:t>
            </a:r>
            <a:endParaRPr lang="en-AU" dirty="0"/>
          </a:p>
        </p:txBody>
      </p:sp>
      <p:sp>
        <p:nvSpPr>
          <p:cNvPr id="4" name="Slide Number Placeholder 3"/>
          <p:cNvSpPr>
            <a:spLocks noGrp="1"/>
          </p:cNvSpPr>
          <p:nvPr>
            <p:ph type="sldNum" sz="quarter" idx="10"/>
          </p:nvPr>
        </p:nvSpPr>
        <p:spPr/>
        <p:txBody>
          <a:bodyPr/>
          <a:lstStyle/>
          <a:p>
            <a:fld id="{FB820879-99EB-2F46-8BDE-7EEB133CB4A4}" type="slidenum">
              <a:rPr lang="en-US" smtClean="0"/>
              <a:t>25</a:t>
            </a:fld>
            <a:endParaRPr lang="en-US"/>
          </a:p>
        </p:txBody>
      </p:sp>
    </p:spTree>
    <p:extLst>
      <p:ext uri="{BB962C8B-B14F-4D97-AF65-F5344CB8AC3E}">
        <p14:creationId xmlns:p14="http://schemas.microsoft.com/office/powerpoint/2010/main" val="2914249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colour</a:t>
            </a:r>
            <a:r>
              <a:rPr lang="en-US" dirty="0"/>
              <a:t> graph with students</a:t>
            </a:r>
            <a:endParaRPr lang="en-AU" dirty="0"/>
          </a:p>
        </p:txBody>
      </p:sp>
      <p:sp>
        <p:nvSpPr>
          <p:cNvPr id="4" name="Slide Number Placeholder 3"/>
          <p:cNvSpPr>
            <a:spLocks noGrp="1"/>
          </p:cNvSpPr>
          <p:nvPr>
            <p:ph type="sldNum" sz="quarter" idx="10"/>
          </p:nvPr>
        </p:nvSpPr>
        <p:spPr/>
        <p:txBody>
          <a:bodyPr/>
          <a:lstStyle/>
          <a:p>
            <a:fld id="{FB820879-99EB-2F46-8BDE-7EEB133CB4A4}" type="slidenum">
              <a:rPr lang="en-US" smtClean="0"/>
              <a:t>27</a:t>
            </a:fld>
            <a:endParaRPr lang="en-US"/>
          </a:p>
        </p:txBody>
      </p:sp>
    </p:spTree>
    <p:extLst>
      <p:ext uri="{BB962C8B-B14F-4D97-AF65-F5344CB8AC3E}">
        <p14:creationId xmlns:p14="http://schemas.microsoft.com/office/powerpoint/2010/main" val="54062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C5D5-C39C-0646-8C8A-C1ACFDEC72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9D77D-D8B6-7A45-8478-DA9AD39BA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34523B-C30F-AE49-A166-29EE1CCA43D1}"/>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5" name="Footer Placeholder 4">
            <a:extLst>
              <a:ext uri="{FF2B5EF4-FFF2-40B4-BE49-F238E27FC236}">
                <a16:creationId xmlns:a16="http://schemas.microsoft.com/office/drawing/2014/main" id="{0C4DF83A-A1D5-5D45-9BB9-987F357D2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C02B1-4208-344C-9A7E-E345838B36FD}"/>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383790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E424-FCD3-0446-BBAB-51C3AD0F5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7C2732-DD88-E143-8386-01D7AB7462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2C6A2-20BC-3B47-B9E8-9604C58CB3A3}"/>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5" name="Footer Placeholder 4">
            <a:extLst>
              <a:ext uri="{FF2B5EF4-FFF2-40B4-BE49-F238E27FC236}">
                <a16:creationId xmlns:a16="http://schemas.microsoft.com/office/drawing/2014/main" id="{D747829D-52C0-204E-8434-AF68876CC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73C69-7AD1-4F46-ACDF-0C2EB39D4423}"/>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344477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4C7A2B-9E12-7F41-A52A-14480769BD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EDAC2-7858-C94B-927F-3DBE5B87AA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9484A-83BD-5047-A5A7-B2810BFD3D8E}"/>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5" name="Footer Placeholder 4">
            <a:extLst>
              <a:ext uri="{FF2B5EF4-FFF2-40B4-BE49-F238E27FC236}">
                <a16:creationId xmlns:a16="http://schemas.microsoft.com/office/drawing/2014/main" id="{0820E33D-4438-C04F-AD68-0DDB49610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8B873-1383-C849-BE36-000FEEA52965}"/>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132210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2BB06-B384-E243-8B3C-D7153D884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9969F-6A44-8646-8CFB-DE3016D157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CB7EC-2BB9-BA4F-AE20-9241BB11B057}"/>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5" name="Footer Placeholder 4">
            <a:extLst>
              <a:ext uri="{FF2B5EF4-FFF2-40B4-BE49-F238E27FC236}">
                <a16:creationId xmlns:a16="http://schemas.microsoft.com/office/drawing/2014/main" id="{5092B3EA-9E8F-1547-8C84-2519BCA68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3B717-DE3E-8C46-8FDE-3C9022E5A01C}"/>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17659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938AA-55AE-DF49-B63C-86C4589563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12FAAD-7A7A-A941-BD0B-D89FCB573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652D-5742-5141-BCC0-0769C0A66361}"/>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5" name="Footer Placeholder 4">
            <a:extLst>
              <a:ext uri="{FF2B5EF4-FFF2-40B4-BE49-F238E27FC236}">
                <a16:creationId xmlns:a16="http://schemas.microsoft.com/office/drawing/2014/main" id="{05773FD6-FFB3-154E-9DB3-0555A22E8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81417-BEF7-C643-BDC8-410372D35DE1}"/>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73929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A46E-F32D-9840-8685-511324780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32F90-2464-A348-AF3F-6C1E50F4FF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72C97C-176F-E84A-8A1A-56C3FF1DDC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B63A0-A62A-BA46-BE61-E666D7F65E37}"/>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6" name="Footer Placeholder 5">
            <a:extLst>
              <a:ext uri="{FF2B5EF4-FFF2-40B4-BE49-F238E27FC236}">
                <a16:creationId xmlns:a16="http://schemas.microsoft.com/office/drawing/2014/main" id="{8BFDB386-0A92-504F-B21F-6C205A623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4E503-F5FE-984E-8117-8EBF72824EDC}"/>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146976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CA78-C0A4-9C45-AF6B-FA28CB41BD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B27D16-93F0-304A-8CAE-DBDE86458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13FB0-603B-9C42-8A12-BC592E893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268CB9-8FDA-C844-AAF4-20832DD93A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D5623-2457-3C4B-A8B7-AF186B005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FC5BB-8488-A842-9D84-5073BE0C57D9}"/>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8" name="Footer Placeholder 7">
            <a:extLst>
              <a:ext uri="{FF2B5EF4-FFF2-40B4-BE49-F238E27FC236}">
                <a16:creationId xmlns:a16="http://schemas.microsoft.com/office/drawing/2014/main" id="{711C6B15-0228-A34B-BCF7-B51F1080CB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4890A-128E-284D-8AF0-2C8EE633DDC6}"/>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359505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6CE2-009B-0649-869A-F1176E8374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6DEA7-92AA-6740-8244-B5BC596BC565}"/>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4" name="Footer Placeholder 3">
            <a:extLst>
              <a:ext uri="{FF2B5EF4-FFF2-40B4-BE49-F238E27FC236}">
                <a16:creationId xmlns:a16="http://schemas.microsoft.com/office/drawing/2014/main" id="{57B3E6FD-3AAB-A441-B8B8-5973BAD3C6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3A5AC-1AF1-C64E-9137-E6824B03B22B}"/>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402315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5E30B-22C5-3846-B400-92C62B89D485}"/>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3" name="Footer Placeholder 2">
            <a:extLst>
              <a:ext uri="{FF2B5EF4-FFF2-40B4-BE49-F238E27FC236}">
                <a16:creationId xmlns:a16="http://schemas.microsoft.com/office/drawing/2014/main" id="{6B8797CB-95B3-B04B-A952-D242385A19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47147C-AF7D-834B-BB00-CE38C8EB9C6E}"/>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3559857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1A78-70BA-D943-930D-19A43C8E3C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AA9A29-E4B0-9E47-8150-57808CEDD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AE3DA-50F5-6B4F-A4D5-CAE903742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5E23-D675-B644-AC17-4D7CE4026D00}"/>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6" name="Footer Placeholder 5">
            <a:extLst>
              <a:ext uri="{FF2B5EF4-FFF2-40B4-BE49-F238E27FC236}">
                <a16:creationId xmlns:a16="http://schemas.microsoft.com/office/drawing/2014/main" id="{0AC48B80-6466-2744-BB57-D504BE0C9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7BF26-AA40-6940-8CA7-6D7F8C8E8F42}"/>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224975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2E4B-3DD0-734B-A79D-6CBED2B8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32B2C0-9B5D-4945-8857-54DE3D17F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48F2D4-DE95-384F-9BDA-790104DE0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BE1A3-BAB1-5748-919F-92C280275550}"/>
              </a:ext>
            </a:extLst>
          </p:cNvPr>
          <p:cNvSpPr>
            <a:spLocks noGrp="1"/>
          </p:cNvSpPr>
          <p:nvPr>
            <p:ph type="dt" sz="half" idx="10"/>
          </p:nvPr>
        </p:nvSpPr>
        <p:spPr/>
        <p:txBody>
          <a:bodyPr/>
          <a:lstStyle/>
          <a:p>
            <a:fld id="{AB767596-D96D-F34F-8309-9CE9F90A76D2}" type="datetimeFigureOut">
              <a:rPr lang="en-US" smtClean="0"/>
              <a:t>3/23/20</a:t>
            </a:fld>
            <a:endParaRPr lang="en-US"/>
          </a:p>
        </p:txBody>
      </p:sp>
      <p:sp>
        <p:nvSpPr>
          <p:cNvPr id="6" name="Footer Placeholder 5">
            <a:extLst>
              <a:ext uri="{FF2B5EF4-FFF2-40B4-BE49-F238E27FC236}">
                <a16:creationId xmlns:a16="http://schemas.microsoft.com/office/drawing/2014/main" id="{16B14265-AA64-F647-9034-329C059E2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8CAC8-30C2-1F48-9055-3F9B703A02A1}"/>
              </a:ext>
            </a:extLst>
          </p:cNvPr>
          <p:cNvSpPr>
            <a:spLocks noGrp="1"/>
          </p:cNvSpPr>
          <p:nvPr>
            <p:ph type="sldNum" sz="quarter" idx="12"/>
          </p:nvPr>
        </p:nvSpPr>
        <p:spPr/>
        <p:txBody>
          <a:bodyPr/>
          <a:lstStyle/>
          <a:p>
            <a:fld id="{7D68FB80-2BF9-B043-9B42-211C4C02843B}" type="slidenum">
              <a:rPr lang="en-US" smtClean="0"/>
              <a:t>‹#›</a:t>
            </a:fld>
            <a:endParaRPr lang="en-US"/>
          </a:p>
        </p:txBody>
      </p:sp>
    </p:spTree>
    <p:extLst>
      <p:ext uri="{BB962C8B-B14F-4D97-AF65-F5344CB8AC3E}">
        <p14:creationId xmlns:p14="http://schemas.microsoft.com/office/powerpoint/2010/main" val="390484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624D41-2E61-544D-A0AA-58029DEF2F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78A2A5-F0BB-424C-A996-66359C1631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EBDFB-2DA3-044E-A3AC-7471F61D6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67596-D96D-F34F-8309-9CE9F90A76D2}" type="datetimeFigureOut">
              <a:rPr lang="en-US" smtClean="0"/>
              <a:t>3/23/20</a:t>
            </a:fld>
            <a:endParaRPr lang="en-US"/>
          </a:p>
        </p:txBody>
      </p:sp>
      <p:sp>
        <p:nvSpPr>
          <p:cNvPr id="5" name="Footer Placeholder 4">
            <a:extLst>
              <a:ext uri="{FF2B5EF4-FFF2-40B4-BE49-F238E27FC236}">
                <a16:creationId xmlns:a16="http://schemas.microsoft.com/office/drawing/2014/main" id="{95D5A605-D5BD-1841-B246-B7E41E0A6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7ED36C-184A-604E-81E4-3232D3D1B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8FB80-2BF9-B043-9B42-211C4C02843B}" type="slidenum">
              <a:rPr lang="en-US" smtClean="0"/>
              <a:t>‹#›</a:t>
            </a:fld>
            <a:endParaRPr lang="en-US"/>
          </a:p>
        </p:txBody>
      </p:sp>
    </p:spTree>
    <p:extLst>
      <p:ext uri="{BB962C8B-B14F-4D97-AF65-F5344CB8AC3E}">
        <p14:creationId xmlns:p14="http://schemas.microsoft.com/office/powerpoint/2010/main" val="416700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3.tiff"/></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nul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6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98" t="21421"/>
          <a:stretch/>
        </p:blipFill>
        <p:spPr>
          <a:xfrm>
            <a:off x="-1" y="0"/>
            <a:ext cx="12192001" cy="6857699"/>
          </a:xfrm>
          <a:prstGeom prst="rect">
            <a:avLst/>
          </a:prstGeom>
        </p:spPr>
      </p:pic>
      <p:sp>
        <p:nvSpPr>
          <p:cNvPr id="7" name="Title 6"/>
          <p:cNvSpPr>
            <a:spLocks noGrp="1"/>
          </p:cNvSpPr>
          <p:nvPr>
            <p:ph type="ctrTitle"/>
          </p:nvPr>
        </p:nvSpPr>
        <p:spPr>
          <a:xfrm>
            <a:off x="-58191" y="0"/>
            <a:ext cx="12175607" cy="1469679"/>
          </a:xfrm>
        </p:spPr>
        <p:txBody>
          <a:bodyPr>
            <a:noAutofit/>
          </a:bodyPr>
          <a:lstStyle/>
          <a:p>
            <a:r>
              <a:rPr lang="en-AU" sz="4800" dirty="0">
                <a:solidFill>
                  <a:srgbClr val="FFFFFF"/>
                </a:solidFill>
                <a:latin typeface="Helvetica" pitchFamily="2" charset="0"/>
              </a:rPr>
              <a:t>Cognitive workload measurement and new estimation techniques</a:t>
            </a:r>
            <a:endParaRPr lang="en-US" sz="4800" dirty="0">
              <a:solidFill>
                <a:schemeClr val="bg1"/>
              </a:solidFill>
            </a:endParaRPr>
          </a:p>
        </p:txBody>
      </p:sp>
      <p:sp>
        <p:nvSpPr>
          <p:cNvPr id="3" name="Subtitle 2"/>
          <p:cNvSpPr>
            <a:spLocks noGrp="1"/>
          </p:cNvSpPr>
          <p:nvPr>
            <p:ph type="subTitle" idx="1"/>
          </p:nvPr>
        </p:nvSpPr>
        <p:spPr>
          <a:xfrm>
            <a:off x="1523997" y="5201937"/>
            <a:ext cx="9144000" cy="1655762"/>
          </a:xfrm>
        </p:spPr>
        <p:txBody>
          <a:bodyPr/>
          <a:lstStyle/>
          <a:p>
            <a:r>
              <a:rPr lang="en-US" dirty="0">
                <a:solidFill>
                  <a:schemeClr val="bg1"/>
                </a:solidFill>
              </a:rPr>
              <a:t>Reilly Innes</a:t>
            </a:r>
          </a:p>
          <a:p>
            <a:r>
              <a:rPr lang="en-US" dirty="0">
                <a:solidFill>
                  <a:schemeClr val="bg1"/>
                </a:solidFill>
              </a:rPr>
              <a:t>Supervisors: Scott Brown &amp; Ami </a:t>
            </a:r>
            <a:r>
              <a:rPr lang="en-US" dirty="0" err="1">
                <a:solidFill>
                  <a:schemeClr val="bg1"/>
                </a:solidFill>
              </a:rPr>
              <a:t>Eidels</a:t>
            </a:r>
            <a:endParaRPr lang="en-US" dirty="0">
              <a:solidFill>
                <a:schemeClr val="bg1"/>
              </a:solidFill>
            </a:endParaRPr>
          </a:p>
        </p:txBody>
      </p:sp>
      <p:pic>
        <p:nvPicPr>
          <p:cNvPr id="5" name="Picture 4" descr="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5570" y="4981274"/>
            <a:ext cx="1876425" cy="1876425"/>
          </a:xfrm>
          <a:prstGeom prst="rect">
            <a:avLst/>
          </a:prstGeom>
        </p:spPr>
      </p:pic>
    </p:spTree>
    <p:extLst>
      <p:ext uri="{BB962C8B-B14F-4D97-AF65-F5344CB8AC3E}">
        <p14:creationId xmlns:p14="http://schemas.microsoft.com/office/powerpoint/2010/main" val="2670295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DDFB-59C4-9C4F-A410-570C7C1E6CE5}"/>
              </a:ext>
            </a:extLst>
          </p:cNvPr>
          <p:cNvSpPr>
            <a:spLocks noGrp="1"/>
          </p:cNvSpPr>
          <p:nvPr>
            <p:ph type="title"/>
          </p:nvPr>
        </p:nvSpPr>
        <p:spPr/>
        <p:txBody>
          <a:bodyPr/>
          <a:lstStyle/>
          <a:p>
            <a:r>
              <a:rPr lang="en-US" dirty="0"/>
              <a:t>Initial work</a:t>
            </a:r>
          </a:p>
        </p:txBody>
      </p:sp>
      <p:sp>
        <p:nvSpPr>
          <p:cNvPr id="3" name="Text Placeholder 2">
            <a:extLst>
              <a:ext uri="{FF2B5EF4-FFF2-40B4-BE49-F238E27FC236}">
                <a16:creationId xmlns:a16="http://schemas.microsoft.com/office/drawing/2014/main" id="{F75D69C9-0A1C-394D-8FD5-C51EC3A1177B}"/>
              </a:ext>
            </a:extLst>
          </p:cNvPr>
          <p:cNvSpPr>
            <a:spLocks noGrp="1"/>
          </p:cNvSpPr>
          <p:nvPr>
            <p:ph type="body" idx="1"/>
          </p:nvPr>
        </p:nvSpPr>
        <p:spPr/>
        <p:txBody>
          <a:bodyPr/>
          <a:lstStyle/>
          <a:p>
            <a:r>
              <a:rPr lang="en-US" dirty="0"/>
              <a:t>Thanks to </a:t>
            </a:r>
            <a:r>
              <a:rPr lang="en-US" dirty="0" err="1"/>
              <a:t>honours</a:t>
            </a:r>
            <a:r>
              <a:rPr lang="en-US" dirty="0"/>
              <a:t> Reilly</a:t>
            </a:r>
          </a:p>
        </p:txBody>
      </p:sp>
    </p:spTree>
    <p:extLst>
      <p:ext uri="{BB962C8B-B14F-4D97-AF65-F5344CB8AC3E}">
        <p14:creationId xmlns:p14="http://schemas.microsoft.com/office/powerpoint/2010/main" val="289613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FACF-4982-FB48-A437-AD3471FE57CD}"/>
              </a:ext>
            </a:extLst>
          </p:cNvPr>
          <p:cNvSpPr>
            <a:spLocks noGrp="1"/>
          </p:cNvSpPr>
          <p:nvPr>
            <p:ph type="title"/>
          </p:nvPr>
        </p:nvSpPr>
        <p:spPr/>
        <p:txBody>
          <a:bodyPr/>
          <a:lstStyle/>
          <a:p>
            <a:r>
              <a:rPr lang="en-US" dirty="0"/>
              <a:t>The trouble with secondary tasks</a:t>
            </a:r>
          </a:p>
        </p:txBody>
      </p:sp>
      <p:sp>
        <p:nvSpPr>
          <p:cNvPr id="3" name="Content Placeholder 2">
            <a:extLst>
              <a:ext uri="{FF2B5EF4-FFF2-40B4-BE49-F238E27FC236}">
                <a16:creationId xmlns:a16="http://schemas.microsoft.com/office/drawing/2014/main" id="{6E692D9D-0C8B-5C43-9C9A-B06D27C952F0}"/>
              </a:ext>
            </a:extLst>
          </p:cNvPr>
          <p:cNvSpPr>
            <a:spLocks noGrp="1"/>
          </p:cNvSpPr>
          <p:nvPr>
            <p:ph idx="1"/>
          </p:nvPr>
        </p:nvSpPr>
        <p:spPr/>
        <p:txBody>
          <a:bodyPr>
            <a:normAutofit fontScale="92500" lnSpcReduction="10000"/>
          </a:bodyPr>
          <a:lstStyle/>
          <a:p>
            <a:r>
              <a:rPr lang="en-US" dirty="0"/>
              <a:t>Timing of dual responses</a:t>
            </a:r>
          </a:p>
          <a:p>
            <a:pPr lvl="1"/>
            <a:r>
              <a:rPr lang="en-US" dirty="0"/>
              <a:t>Psychological Refractory Period</a:t>
            </a:r>
          </a:p>
          <a:p>
            <a:endParaRPr lang="en-US" dirty="0"/>
          </a:p>
          <a:p>
            <a:r>
              <a:rPr lang="en-US" dirty="0"/>
              <a:t>Difficulty of the task</a:t>
            </a:r>
          </a:p>
          <a:p>
            <a:pPr lvl="1"/>
            <a:r>
              <a:rPr lang="en-US" dirty="0"/>
              <a:t>Needs to be hard</a:t>
            </a:r>
          </a:p>
          <a:p>
            <a:endParaRPr lang="en-US" dirty="0"/>
          </a:p>
          <a:p>
            <a:r>
              <a:rPr lang="en-US" dirty="0"/>
              <a:t>Quantifying performance </a:t>
            </a:r>
          </a:p>
          <a:p>
            <a:pPr lvl="1"/>
            <a:r>
              <a:rPr lang="en-US" dirty="0"/>
              <a:t>No tradeoff</a:t>
            </a:r>
          </a:p>
          <a:p>
            <a:endParaRPr lang="en-US" dirty="0"/>
          </a:p>
          <a:p>
            <a:r>
              <a:rPr lang="en-US" dirty="0"/>
              <a:t>Something that isn’t driving  </a:t>
            </a:r>
          </a:p>
        </p:txBody>
      </p:sp>
      <p:pic>
        <p:nvPicPr>
          <p:cNvPr id="7" name="Picture 6">
            <a:extLst>
              <a:ext uri="{FF2B5EF4-FFF2-40B4-BE49-F238E27FC236}">
                <a16:creationId xmlns:a16="http://schemas.microsoft.com/office/drawing/2014/main" id="{91644861-8FF0-2947-BF16-F0CDF30E14E8}"/>
              </a:ext>
            </a:extLst>
          </p:cNvPr>
          <p:cNvPicPr>
            <a:picLocks noChangeAspect="1"/>
          </p:cNvPicPr>
          <p:nvPr/>
        </p:nvPicPr>
        <p:blipFill>
          <a:blip r:embed="rId2"/>
          <a:stretch>
            <a:fillRect/>
          </a:stretch>
        </p:blipFill>
        <p:spPr>
          <a:xfrm>
            <a:off x="7484899" y="1690688"/>
            <a:ext cx="4275301" cy="2817812"/>
          </a:xfrm>
          <a:prstGeom prst="rect">
            <a:avLst/>
          </a:prstGeom>
        </p:spPr>
      </p:pic>
      <p:sp>
        <p:nvSpPr>
          <p:cNvPr id="9" name="TextBox 8">
            <a:extLst>
              <a:ext uri="{FF2B5EF4-FFF2-40B4-BE49-F238E27FC236}">
                <a16:creationId xmlns:a16="http://schemas.microsoft.com/office/drawing/2014/main" id="{03D51E74-0DF3-9F45-A492-9C606BF6124C}"/>
              </a:ext>
            </a:extLst>
          </p:cNvPr>
          <p:cNvSpPr txBox="1"/>
          <p:nvPr/>
        </p:nvSpPr>
        <p:spPr>
          <a:xfrm>
            <a:off x="10020300" y="4114006"/>
            <a:ext cx="698500" cy="368300"/>
          </a:xfrm>
          <a:prstGeom prst="rect">
            <a:avLst/>
          </a:prstGeom>
          <a:solidFill>
            <a:schemeClr val="tx1"/>
          </a:solidFill>
        </p:spPr>
        <p:txBody>
          <a:bodyPr wrap="square" rtlCol="0">
            <a:spAutoFit/>
          </a:bodyPr>
          <a:lstStyle/>
          <a:p>
            <a:r>
              <a:rPr lang="en-US" dirty="0">
                <a:solidFill>
                  <a:srgbClr val="FFFF00"/>
                </a:solidFill>
              </a:rPr>
              <a:t>MOT</a:t>
            </a:r>
          </a:p>
        </p:txBody>
      </p:sp>
    </p:spTree>
    <p:extLst>
      <p:ext uri="{BB962C8B-B14F-4D97-AF65-F5344CB8AC3E}">
        <p14:creationId xmlns:p14="http://schemas.microsoft.com/office/powerpoint/2010/main" val="1255806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67B2-7872-0748-BA92-378FDFB09CE7}"/>
              </a:ext>
            </a:extLst>
          </p:cNvPr>
          <p:cNvSpPr>
            <a:spLocks noGrp="1"/>
          </p:cNvSpPr>
          <p:nvPr>
            <p:ph type="title"/>
          </p:nvPr>
        </p:nvSpPr>
        <p:spPr/>
        <p:txBody>
          <a:bodyPr/>
          <a:lstStyle/>
          <a:p>
            <a:r>
              <a:rPr lang="en-US" dirty="0"/>
              <a:t>MOT</a:t>
            </a:r>
          </a:p>
        </p:txBody>
      </p:sp>
      <p:sp>
        <p:nvSpPr>
          <p:cNvPr id="3" name="Content Placeholder 2">
            <a:extLst>
              <a:ext uri="{FF2B5EF4-FFF2-40B4-BE49-F238E27FC236}">
                <a16:creationId xmlns:a16="http://schemas.microsoft.com/office/drawing/2014/main" id="{7FDBC072-BA04-2842-A4DF-BAC2E4C84574}"/>
              </a:ext>
            </a:extLst>
          </p:cNvPr>
          <p:cNvSpPr>
            <a:spLocks noGrp="1"/>
          </p:cNvSpPr>
          <p:nvPr>
            <p:ph idx="1"/>
          </p:nvPr>
        </p:nvSpPr>
        <p:spPr/>
        <p:txBody>
          <a:bodyPr>
            <a:normAutofit/>
          </a:bodyPr>
          <a:lstStyle/>
          <a:p>
            <a:r>
              <a:rPr lang="en-AU" dirty="0"/>
              <a:t>The Multiple Object Tracking (MOT) task was a proposed secondary</a:t>
            </a:r>
          </a:p>
          <a:p>
            <a:r>
              <a:rPr lang="en-AU" dirty="0"/>
              <a:t>It is</a:t>
            </a:r>
          </a:p>
          <a:p>
            <a:pPr lvl="1"/>
            <a:r>
              <a:rPr lang="en-AU" dirty="0"/>
              <a:t>Continuous</a:t>
            </a:r>
          </a:p>
          <a:p>
            <a:pPr lvl="1"/>
            <a:r>
              <a:rPr lang="en-AU" dirty="0"/>
              <a:t>Hard</a:t>
            </a:r>
          </a:p>
          <a:p>
            <a:pPr lvl="1"/>
            <a:r>
              <a:rPr lang="en-AU" dirty="0"/>
              <a:t>Easily controlled and manipulated</a:t>
            </a:r>
          </a:p>
          <a:p>
            <a:pPr lvl="1"/>
            <a:r>
              <a:rPr lang="en-AU" dirty="0"/>
              <a:t>Tests cognitive capacity</a:t>
            </a:r>
          </a:p>
          <a:p>
            <a:endParaRPr lang="en-US" sz="3200" dirty="0"/>
          </a:p>
        </p:txBody>
      </p:sp>
      <p:pic>
        <p:nvPicPr>
          <p:cNvPr id="4" name="Content Placeholder 3">
            <a:extLst>
              <a:ext uri="{FF2B5EF4-FFF2-40B4-BE49-F238E27FC236}">
                <a16:creationId xmlns:a16="http://schemas.microsoft.com/office/drawing/2014/main" id="{9BD75EDC-FA39-3047-81A1-6D75D13B51C5}"/>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6623" t="12012" r="13788" b="35855"/>
          <a:stretch/>
        </p:blipFill>
        <p:spPr>
          <a:xfrm>
            <a:off x="6025551" y="3981846"/>
            <a:ext cx="6166449" cy="2271997"/>
          </a:xfrm>
          <a:prstGeom prst="rect">
            <a:avLst/>
          </a:prstGeom>
        </p:spPr>
      </p:pic>
    </p:spTree>
    <p:extLst>
      <p:ext uri="{BB962C8B-B14F-4D97-AF65-F5344CB8AC3E}">
        <p14:creationId xmlns:p14="http://schemas.microsoft.com/office/powerpoint/2010/main" val="2131646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AF1B-6216-D941-B879-90F726A33363}"/>
              </a:ext>
            </a:extLst>
          </p:cNvPr>
          <p:cNvSpPr>
            <a:spLocks noGrp="1"/>
          </p:cNvSpPr>
          <p:nvPr>
            <p:ph type="title"/>
          </p:nvPr>
        </p:nvSpPr>
        <p:spPr/>
        <p:txBody>
          <a:bodyPr/>
          <a:lstStyle/>
          <a:p>
            <a:r>
              <a:rPr lang="en-US" dirty="0"/>
              <a:t>Basic</a:t>
            </a:r>
          </a:p>
        </p:txBody>
      </p:sp>
      <p:sp>
        <p:nvSpPr>
          <p:cNvPr id="3" name="Content Placeholder 2">
            <a:extLst>
              <a:ext uri="{FF2B5EF4-FFF2-40B4-BE49-F238E27FC236}">
                <a16:creationId xmlns:a16="http://schemas.microsoft.com/office/drawing/2014/main" id="{9D39F947-46F8-F84B-B88A-E3355ABC0A5E}"/>
              </a:ext>
            </a:extLst>
          </p:cNvPr>
          <p:cNvSpPr>
            <a:spLocks noGrp="1"/>
          </p:cNvSpPr>
          <p:nvPr>
            <p:ph idx="1"/>
          </p:nvPr>
        </p:nvSpPr>
        <p:spPr/>
        <p:txBody>
          <a:bodyPr/>
          <a:lstStyle/>
          <a:p>
            <a:endParaRPr lang="en-US"/>
          </a:p>
        </p:txBody>
      </p:sp>
      <p:pic>
        <p:nvPicPr>
          <p:cNvPr id="4" name="1-cond">
            <a:hlinkClick r:id="" action="ppaction://media"/>
            <a:extLst>
              <a:ext uri="{FF2B5EF4-FFF2-40B4-BE49-F238E27FC236}">
                <a16:creationId xmlns:a16="http://schemas.microsoft.com/office/drawing/2014/main" id="{99C7FCCA-B90C-4A4F-A42C-5DC8F169507D}"/>
              </a:ext>
            </a:extLst>
          </p:cNvPr>
          <p:cNvPicPr>
            <a:picLocks noChangeAspect="1"/>
          </p:cNvPicPr>
          <p:nvPr>
            <a:videoFile r:link="rId1"/>
            <p:extLst>
              <p:ext uri="{DAA4B4D4-6D71-4841-9C94-3DE7FCFB9230}">
                <p14:media xmlns:p14="http://schemas.microsoft.com/office/powerpoint/2010/main" r:embed="rId2">
                  <p14:trim st="3273"/>
                </p14:media>
              </p:ext>
            </p:extLst>
          </p:nvPr>
        </p:nvPicPr>
        <p:blipFill>
          <a:blip r:embed="rId4"/>
          <a:stretch>
            <a:fillRect/>
          </a:stretch>
        </p:blipFill>
        <p:spPr>
          <a:xfrm>
            <a:off x="2863850" y="633279"/>
            <a:ext cx="8489950" cy="5235710"/>
          </a:xfrm>
          <a:prstGeom prst="rect">
            <a:avLst/>
          </a:prstGeom>
        </p:spPr>
      </p:pic>
    </p:spTree>
    <p:extLst>
      <p:ext uri="{BB962C8B-B14F-4D97-AF65-F5344CB8AC3E}">
        <p14:creationId xmlns:p14="http://schemas.microsoft.com/office/powerpoint/2010/main" val="38385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6981-41C1-A940-8E36-3718113F6D6F}"/>
              </a:ext>
            </a:extLst>
          </p:cNvPr>
          <p:cNvSpPr>
            <a:spLocks noGrp="1"/>
          </p:cNvSpPr>
          <p:nvPr>
            <p:ph type="title"/>
          </p:nvPr>
        </p:nvSpPr>
        <p:spPr/>
        <p:txBody>
          <a:bodyPr/>
          <a:lstStyle/>
          <a:p>
            <a:r>
              <a:rPr lang="en-US" dirty="0"/>
              <a:t>Hard</a:t>
            </a:r>
          </a:p>
        </p:txBody>
      </p:sp>
      <p:sp>
        <p:nvSpPr>
          <p:cNvPr id="3" name="Content Placeholder 2">
            <a:extLst>
              <a:ext uri="{FF2B5EF4-FFF2-40B4-BE49-F238E27FC236}">
                <a16:creationId xmlns:a16="http://schemas.microsoft.com/office/drawing/2014/main" id="{5AE3C7D7-6A6E-3D48-B670-9A11DFEF3C1E}"/>
              </a:ext>
            </a:extLst>
          </p:cNvPr>
          <p:cNvSpPr>
            <a:spLocks noGrp="1"/>
          </p:cNvSpPr>
          <p:nvPr>
            <p:ph idx="1"/>
          </p:nvPr>
        </p:nvSpPr>
        <p:spPr/>
        <p:txBody>
          <a:bodyPr/>
          <a:lstStyle/>
          <a:p>
            <a:endParaRPr lang="en-US"/>
          </a:p>
        </p:txBody>
      </p:sp>
      <p:pic>
        <p:nvPicPr>
          <p:cNvPr id="4" name="4-cond">
            <a:hlinkClick r:id="" action="ppaction://media"/>
            <a:extLst>
              <a:ext uri="{FF2B5EF4-FFF2-40B4-BE49-F238E27FC236}">
                <a16:creationId xmlns:a16="http://schemas.microsoft.com/office/drawing/2014/main" id="{E8F69BC2-E9B0-924E-B6E0-B7C93167D8FC}"/>
              </a:ext>
            </a:extLst>
          </p:cNvPr>
          <p:cNvPicPr>
            <a:picLocks noChangeAspect="1"/>
          </p:cNvPicPr>
          <p:nvPr>
            <a:videoFile r:link="rId1"/>
            <p:extLst>
              <p:ext uri="{DAA4B4D4-6D71-4841-9C94-3DE7FCFB9230}">
                <p14:media xmlns:p14="http://schemas.microsoft.com/office/powerpoint/2010/main" r:embed="rId2">
                  <p14:trim st="684"/>
                </p14:media>
              </p:ext>
            </p:extLst>
          </p:nvPr>
        </p:nvPicPr>
        <p:blipFill>
          <a:blip r:embed="rId4"/>
          <a:stretch>
            <a:fillRect/>
          </a:stretch>
        </p:blipFill>
        <p:spPr>
          <a:xfrm>
            <a:off x="2863850" y="633279"/>
            <a:ext cx="8489950" cy="5235710"/>
          </a:xfrm>
          <a:prstGeom prst="rect">
            <a:avLst/>
          </a:prstGeom>
        </p:spPr>
      </p:pic>
    </p:spTree>
    <p:extLst>
      <p:ext uri="{BB962C8B-B14F-4D97-AF65-F5344CB8AC3E}">
        <p14:creationId xmlns:p14="http://schemas.microsoft.com/office/powerpoint/2010/main" val="367712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C6B6-EB33-E640-9DEB-16D207231BC7}"/>
              </a:ext>
            </a:extLst>
          </p:cNvPr>
          <p:cNvSpPr>
            <a:spLocks noGrp="1"/>
          </p:cNvSpPr>
          <p:nvPr>
            <p:ph type="title"/>
          </p:nvPr>
        </p:nvSpPr>
        <p:spPr/>
        <p:txBody>
          <a:bodyPr/>
          <a:lstStyle/>
          <a:p>
            <a:r>
              <a:rPr lang="en-US" dirty="0"/>
              <a:t>Combined</a:t>
            </a:r>
          </a:p>
        </p:txBody>
      </p:sp>
      <p:sp>
        <p:nvSpPr>
          <p:cNvPr id="3" name="Content Placeholder 2">
            <a:extLst>
              <a:ext uri="{FF2B5EF4-FFF2-40B4-BE49-F238E27FC236}">
                <a16:creationId xmlns:a16="http://schemas.microsoft.com/office/drawing/2014/main" id="{4207B71E-14C1-B145-B62D-2AB81F1429DF}"/>
              </a:ext>
            </a:extLst>
          </p:cNvPr>
          <p:cNvSpPr>
            <a:spLocks noGrp="1"/>
          </p:cNvSpPr>
          <p:nvPr>
            <p:ph idx="1"/>
          </p:nvPr>
        </p:nvSpPr>
        <p:spPr/>
        <p:txBody>
          <a:bodyPr/>
          <a:lstStyle/>
          <a:p>
            <a:endParaRPr lang="en-US"/>
          </a:p>
        </p:txBody>
      </p:sp>
      <p:pic>
        <p:nvPicPr>
          <p:cNvPr id="4" name="RAAF.mov">
            <a:hlinkClick r:id="" action="ppaction://media"/>
            <a:extLst>
              <a:ext uri="{FF2B5EF4-FFF2-40B4-BE49-F238E27FC236}">
                <a16:creationId xmlns:a16="http://schemas.microsoft.com/office/drawing/2014/main" id="{DD84189C-3A63-A04A-A31F-E19F176E580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0391" t="4866" r="8792" b="15339"/>
          <a:stretch/>
        </p:blipFill>
        <p:spPr>
          <a:xfrm>
            <a:off x="2218781" y="1424367"/>
            <a:ext cx="9135019" cy="4752596"/>
          </a:xfrm>
          <a:prstGeom prst="rect">
            <a:avLst/>
          </a:prstGeom>
        </p:spPr>
      </p:pic>
    </p:spTree>
    <p:extLst>
      <p:ext uri="{BB962C8B-B14F-4D97-AF65-F5344CB8AC3E}">
        <p14:creationId xmlns:p14="http://schemas.microsoft.com/office/powerpoint/2010/main" val="30415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0F2D-C9E6-3546-B667-D3E5B1D86291}"/>
              </a:ext>
            </a:extLst>
          </p:cNvPr>
          <p:cNvSpPr>
            <a:spLocks noGrp="1"/>
          </p:cNvSpPr>
          <p:nvPr>
            <p:ph type="title"/>
          </p:nvPr>
        </p:nvSpPr>
        <p:spPr/>
        <p:txBody>
          <a:bodyPr/>
          <a:lstStyle/>
          <a:p>
            <a:r>
              <a:rPr lang="en-US" dirty="0"/>
              <a:t>What results (should) look like</a:t>
            </a:r>
          </a:p>
        </p:txBody>
      </p:sp>
      <p:sp>
        <p:nvSpPr>
          <p:cNvPr id="3" name="Content Placeholder 2">
            <a:extLst>
              <a:ext uri="{FF2B5EF4-FFF2-40B4-BE49-F238E27FC236}">
                <a16:creationId xmlns:a16="http://schemas.microsoft.com/office/drawing/2014/main" id="{BB7E10F3-FBBB-744F-942C-99911BD8C1F4}"/>
              </a:ext>
            </a:extLst>
          </p:cNvPr>
          <p:cNvSpPr>
            <a:spLocks noGrp="1"/>
          </p:cNvSpPr>
          <p:nvPr>
            <p:ph idx="1"/>
          </p:nvPr>
        </p:nvSpPr>
        <p:spPr/>
        <p:txBody>
          <a:bodyPr>
            <a:normAutofit lnSpcReduction="10000"/>
          </a:bodyPr>
          <a:lstStyle/>
          <a:p>
            <a:r>
              <a:rPr lang="en-US" dirty="0"/>
              <a:t>If the MOT paradigm impacts on cognitive load;</a:t>
            </a:r>
          </a:p>
          <a:p>
            <a:pPr algn="ctr"/>
            <a:r>
              <a:rPr lang="en-US" b="1" dirty="0"/>
              <a:t>MOT accuracy </a:t>
            </a:r>
            <a:r>
              <a:rPr lang="en-US" dirty="0"/>
              <a:t>levels </a:t>
            </a:r>
            <a:r>
              <a:rPr lang="en-US" b="1" dirty="0"/>
              <a:t>decrease</a:t>
            </a:r>
            <a:r>
              <a:rPr lang="en-US" dirty="0"/>
              <a:t> as difficulty increases</a:t>
            </a:r>
          </a:p>
          <a:p>
            <a:pPr algn="ctr"/>
            <a:endParaRPr lang="en-US" dirty="0"/>
          </a:p>
          <a:p>
            <a:r>
              <a:rPr lang="en-US" dirty="0"/>
              <a:t>If the DRT captures this change in workload;</a:t>
            </a:r>
          </a:p>
          <a:p>
            <a:pPr algn="ctr"/>
            <a:r>
              <a:rPr lang="en-US" b="1" dirty="0"/>
              <a:t>DRT Response times increase</a:t>
            </a:r>
            <a:r>
              <a:rPr lang="en-US" dirty="0"/>
              <a:t> as difficulty increases</a:t>
            </a:r>
          </a:p>
          <a:p>
            <a:pPr algn="ctr"/>
            <a:endParaRPr lang="en-US" dirty="0"/>
          </a:p>
          <a:p>
            <a:pPr algn="ctr"/>
            <a:endParaRPr lang="en-US" dirty="0"/>
          </a:p>
          <a:p>
            <a:r>
              <a:rPr lang="en-US" dirty="0"/>
              <a:t>No trade-off present</a:t>
            </a:r>
          </a:p>
          <a:p>
            <a:r>
              <a:rPr lang="en-US" dirty="0">
                <a:solidFill>
                  <a:schemeClr val="tx1">
                    <a:lumMod val="75000"/>
                    <a:lumOff val="25000"/>
                  </a:schemeClr>
                </a:solidFill>
              </a:rPr>
              <a:t>Increased difficulty = Decreased performance</a:t>
            </a:r>
          </a:p>
          <a:p>
            <a:endParaRPr lang="en-US" dirty="0"/>
          </a:p>
        </p:txBody>
      </p:sp>
    </p:spTree>
    <p:extLst>
      <p:ext uri="{BB962C8B-B14F-4D97-AF65-F5344CB8AC3E}">
        <p14:creationId xmlns:p14="http://schemas.microsoft.com/office/powerpoint/2010/main" val="51219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37A8-E074-7E40-A3FF-F99FE49716B0}"/>
              </a:ext>
            </a:extLst>
          </p:cNvPr>
          <p:cNvSpPr>
            <a:spLocks noGrp="1"/>
          </p:cNvSpPr>
          <p:nvPr>
            <p:ph type="title"/>
          </p:nvPr>
        </p:nvSpPr>
        <p:spPr/>
        <p:txBody>
          <a:bodyPr/>
          <a:lstStyle/>
          <a:p>
            <a:r>
              <a:rPr lang="en-US" dirty="0" err="1"/>
              <a:t>Honours</a:t>
            </a:r>
            <a:r>
              <a:rPr lang="en-US" dirty="0"/>
              <a:t> Results</a:t>
            </a:r>
          </a:p>
        </p:txBody>
      </p:sp>
      <p:sp>
        <p:nvSpPr>
          <p:cNvPr id="3" name="Content Placeholder 2">
            <a:extLst>
              <a:ext uri="{FF2B5EF4-FFF2-40B4-BE49-F238E27FC236}">
                <a16:creationId xmlns:a16="http://schemas.microsoft.com/office/drawing/2014/main" id="{C38A5BA4-A864-8B41-9DAF-328F570DA17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F23B0-E04C-B142-9BF1-0651B39B6A7D}"/>
              </a:ext>
            </a:extLst>
          </p:cNvPr>
          <p:cNvPicPr/>
          <p:nvPr/>
        </p:nvPicPr>
        <p:blipFill rotWithShape="1">
          <a:blip r:embed="rId2"/>
          <a:srcRect t="46170" b="73"/>
          <a:stretch/>
        </p:blipFill>
        <p:spPr>
          <a:xfrm>
            <a:off x="508000" y="1986835"/>
            <a:ext cx="5105400" cy="3110591"/>
          </a:xfrm>
          <a:prstGeom prst="rect">
            <a:avLst/>
          </a:prstGeom>
        </p:spPr>
      </p:pic>
      <p:pic>
        <p:nvPicPr>
          <p:cNvPr id="6" name="Picture 5">
            <a:extLst>
              <a:ext uri="{FF2B5EF4-FFF2-40B4-BE49-F238E27FC236}">
                <a16:creationId xmlns:a16="http://schemas.microsoft.com/office/drawing/2014/main" id="{BAFCEB17-A629-DF4B-BC91-ECC39F596FAD}"/>
              </a:ext>
            </a:extLst>
          </p:cNvPr>
          <p:cNvPicPr/>
          <p:nvPr/>
        </p:nvPicPr>
        <p:blipFill rotWithShape="1">
          <a:blip r:embed="rId3"/>
          <a:srcRect b="53484"/>
          <a:stretch/>
        </p:blipFill>
        <p:spPr>
          <a:xfrm>
            <a:off x="6256020" y="1690688"/>
            <a:ext cx="5097780" cy="2761796"/>
          </a:xfrm>
          <a:prstGeom prst="rect">
            <a:avLst/>
          </a:prstGeom>
        </p:spPr>
      </p:pic>
      <p:pic>
        <p:nvPicPr>
          <p:cNvPr id="7" name="Picture 6">
            <a:extLst>
              <a:ext uri="{FF2B5EF4-FFF2-40B4-BE49-F238E27FC236}">
                <a16:creationId xmlns:a16="http://schemas.microsoft.com/office/drawing/2014/main" id="{401B3DE7-9761-8842-ABB0-CBB6F540211D}"/>
              </a:ext>
            </a:extLst>
          </p:cNvPr>
          <p:cNvPicPr/>
          <p:nvPr/>
        </p:nvPicPr>
        <p:blipFill rotWithShape="1">
          <a:blip r:embed="rId3"/>
          <a:srcRect t="86825" b="-52"/>
          <a:stretch/>
        </p:blipFill>
        <p:spPr>
          <a:xfrm>
            <a:off x="6258499" y="4240170"/>
            <a:ext cx="5097780" cy="785358"/>
          </a:xfrm>
          <a:prstGeom prst="rect">
            <a:avLst/>
          </a:prstGeom>
        </p:spPr>
      </p:pic>
    </p:spTree>
    <p:extLst>
      <p:ext uri="{BB962C8B-B14F-4D97-AF65-F5344CB8AC3E}">
        <p14:creationId xmlns:p14="http://schemas.microsoft.com/office/powerpoint/2010/main" val="322670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725A-515A-6C47-88BA-A48CC3E11973}"/>
              </a:ext>
            </a:extLst>
          </p:cNvPr>
          <p:cNvSpPr>
            <a:spLocks noGrp="1"/>
          </p:cNvSpPr>
          <p:nvPr>
            <p:ph type="title"/>
          </p:nvPr>
        </p:nvSpPr>
        <p:spPr/>
        <p:txBody>
          <a:bodyPr/>
          <a:lstStyle/>
          <a:p>
            <a:r>
              <a:rPr lang="en-US" dirty="0"/>
              <a:t>Sensitivity of the DRT</a:t>
            </a:r>
          </a:p>
        </p:txBody>
      </p:sp>
      <p:sp>
        <p:nvSpPr>
          <p:cNvPr id="3" name="Text Placeholder 2">
            <a:extLst>
              <a:ext uri="{FF2B5EF4-FFF2-40B4-BE49-F238E27FC236}">
                <a16:creationId xmlns:a16="http://schemas.microsoft.com/office/drawing/2014/main" id="{383CE7A6-4A39-364A-B803-FFDF80CE7C28}"/>
              </a:ext>
            </a:extLst>
          </p:cNvPr>
          <p:cNvSpPr>
            <a:spLocks noGrp="1"/>
          </p:cNvSpPr>
          <p:nvPr>
            <p:ph type="body" idx="1"/>
          </p:nvPr>
        </p:nvSpPr>
        <p:spPr/>
        <p:txBody>
          <a:bodyPr/>
          <a:lstStyle/>
          <a:p>
            <a:r>
              <a:rPr lang="en-US" dirty="0"/>
              <a:t>I.e. can we use it to tell people apart?</a:t>
            </a:r>
          </a:p>
        </p:txBody>
      </p:sp>
    </p:spTree>
    <p:extLst>
      <p:ext uri="{BB962C8B-B14F-4D97-AF65-F5344CB8AC3E}">
        <p14:creationId xmlns:p14="http://schemas.microsoft.com/office/powerpoint/2010/main" val="3685414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0E3FE6-8C95-594A-9B3A-86ADE7166A8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4FB6D7-6995-B34E-90F8-740EE00AD1A3}"/>
              </a:ext>
            </a:extLst>
          </p:cNvPr>
          <p:cNvPicPr>
            <a:picLocks noChangeAspect="1"/>
          </p:cNvPicPr>
          <p:nvPr/>
        </p:nvPicPr>
        <p:blipFill>
          <a:blip r:embed="rId3"/>
          <a:stretch>
            <a:fillRect/>
          </a:stretch>
        </p:blipFill>
        <p:spPr>
          <a:xfrm>
            <a:off x="2467626" y="2412099"/>
            <a:ext cx="8283337" cy="3131782"/>
          </a:xfrm>
          <a:prstGeom prst="rect">
            <a:avLst/>
          </a:prstGeom>
        </p:spPr>
      </p:pic>
      <p:sp>
        <p:nvSpPr>
          <p:cNvPr id="6" name="Title 1">
            <a:extLst>
              <a:ext uri="{FF2B5EF4-FFF2-40B4-BE49-F238E27FC236}">
                <a16:creationId xmlns:a16="http://schemas.microsoft.com/office/drawing/2014/main" id="{60FE50C6-344A-7648-BD7F-838BF144CD7A}"/>
              </a:ext>
            </a:extLst>
          </p:cNvPr>
          <p:cNvSpPr>
            <a:spLocks noGrp="1"/>
          </p:cNvSpPr>
          <p:nvPr>
            <p:ph type="title"/>
          </p:nvPr>
        </p:nvSpPr>
        <p:spPr>
          <a:xfrm>
            <a:off x="1097280" y="286603"/>
            <a:ext cx="10058400" cy="1450757"/>
          </a:xfrm>
        </p:spPr>
        <p:txBody>
          <a:bodyPr/>
          <a:lstStyle/>
          <a:p>
            <a:r>
              <a:rPr lang="en-US" dirty="0"/>
              <a:t>The data presented here is highly…</a:t>
            </a:r>
          </a:p>
        </p:txBody>
      </p:sp>
    </p:spTree>
    <p:extLst>
      <p:ext uri="{BB962C8B-B14F-4D97-AF65-F5344CB8AC3E}">
        <p14:creationId xmlns:p14="http://schemas.microsoft.com/office/powerpoint/2010/main" val="51064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416ED-692F-E74E-8252-2C6D1BB2A08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F955497C-4E87-4744-BE0A-763E7D66AB9E}"/>
              </a:ext>
            </a:extLst>
          </p:cNvPr>
          <p:cNvSpPr>
            <a:spLocks noGrp="1"/>
          </p:cNvSpPr>
          <p:nvPr>
            <p:ph idx="1"/>
          </p:nvPr>
        </p:nvSpPr>
        <p:spPr>
          <a:xfrm>
            <a:off x="838200" y="1825625"/>
            <a:ext cx="10515600" cy="4667250"/>
          </a:xfrm>
        </p:spPr>
        <p:txBody>
          <a:bodyPr>
            <a:normAutofit fontScale="92500" lnSpcReduction="10000"/>
          </a:bodyPr>
          <a:lstStyle/>
          <a:p>
            <a:r>
              <a:rPr lang="en-US" dirty="0"/>
              <a:t>Vaguely introduce my research area</a:t>
            </a:r>
          </a:p>
          <a:p>
            <a:r>
              <a:rPr lang="en-US" dirty="0"/>
              <a:t>Project 1 – validating a design</a:t>
            </a:r>
          </a:p>
          <a:p>
            <a:r>
              <a:rPr lang="en-US" dirty="0"/>
              <a:t>Project 2 – using this design</a:t>
            </a:r>
          </a:p>
          <a:p>
            <a:r>
              <a:rPr lang="en-US" dirty="0"/>
              <a:t>Project 3 – also using this design but differently</a:t>
            </a:r>
          </a:p>
          <a:p>
            <a:r>
              <a:rPr lang="en-US" dirty="0"/>
              <a:t>Project 4 – using those results to inform another study (this one is 			cool and has helicopters though)</a:t>
            </a:r>
          </a:p>
          <a:p>
            <a:r>
              <a:rPr lang="en-US" dirty="0"/>
              <a:t>Break</a:t>
            </a:r>
          </a:p>
          <a:p>
            <a:r>
              <a:rPr lang="en-US" dirty="0"/>
              <a:t>Some modelling project </a:t>
            </a:r>
          </a:p>
          <a:p>
            <a:r>
              <a:rPr lang="en-US" dirty="0"/>
              <a:t>Why I’m so excited about it</a:t>
            </a:r>
          </a:p>
          <a:p>
            <a:r>
              <a:rPr lang="en-US" dirty="0"/>
              <a:t>What this will mean for future models</a:t>
            </a:r>
          </a:p>
        </p:txBody>
      </p:sp>
    </p:spTree>
    <p:extLst>
      <p:ext uri="{BB962C8B-B14F-4D97-AF65-F5344CB8AC3E}">
        <p14:creationId xmlns:p14="http://schemas.microsoft.com/office/powerpoint/2010/main" val="1253291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erican Typewriter" panose="02090604020004020304" pitchFamily="18" charset="77"/>
              </a:rPr>
              <a:t>Mission Report (Brief)</a:t>
            </a:r>
          </a:p>
        </p:txBody>
      </p:sp>
      <p:sp>
        <p:nvSpPr>
          <p:cNvPr id="3" name="Content Placeholder 2"/>
          <p:cNvSpPr>
            <a:spLocks noGrp="1"/>
          </p:cNvSpPr>
          <p:nvPr>
            <p:ph idx="1"/>
          </p:nvPr>
        </p:nvSpPr>
        <p:spPr>
          <a:xfrm>
            <a:off x="1097280" y="2023963"/>
            <a:ext cx="10464456" cy="4419699"/>
          </a:xfrm>
        </p:spPr>
        <p:txBody>
          <a:bodyPr>
            <a:normAutofit fontScale="92500" lnSpcReduction="10000"/>
          </a:bodyPr>
          <a:lstStyle/>
          <a:p>
            <a:endParaRPr lang="en-US" sz="2400" dirty="0">
              <a:latin typeface="American Typewriter" panose="02090604020004020304" pitchFamily="18" charset="77"/>
            </a:endParaRPr>
          </a:p>
          <a:p>
            <a:r>
              <a:rPr lang="en-US" sz="2400" dirty="0">
                <a:latin typeface="American Typewriter" panose="02090604020004020304" pitchFamily="18" charset="77"/>
              </a:rPr>
              <a:t>Last decade…. </a:t>
            </a:r>
          </a:p>
          <a:p>
            <a:endParaRPr lang="en-US" sz="2400" dirty="0">
              <a:latin typeface="American Typewriter" panose="02090604020004020304" pitchFamily="18" charset="77"/>
            </a:endParaRPr>
          </a:p>
          <a:p>
            <a:r>
              <a:rPr lang="en-US" sz="2400" dirty="0">
                <a:latin typeface="American Typewriter" panose="02090604020004020304" pitchFamily="18" charset="77"/>
              </a:rPr>
              <a:t>(2017)</a:t>
            </a:r>
          </a:p>
          <a:p>
            <a:endParaRPr lang="en-US" sz="2400" dirty="0">
              <a:latin typeface="American Typewriter" panose="02090604020004020304" pitchFamily="18" charset="77"/>
            </a:endParaRPr>
          </a:p>
          <a:p>
            <a:r>
              <a:rPr lang="en-US" sz="2400" dirty="0">
                <a:latin typeface="American Typewriter" panose="02090604020004020304" pitchFamily="18" charset="77"/>
              </a:rPr>
              <a:t>Contact was made with RAAF Squadron 4 (</a:t>
            </a:r>
            <a:r>
              <a:rPr lang="en-US" sz="2400" dirty="0" err="1">
                <a:latin typeface="American Typewriter" panose="02090604020004020304" pitchFamily="18" charset="77"/>
              </a:rPr>
              <a:t>Williamtown</a:t>
            </a:r>
            <a:r>
              <a:rPr lang="en-US" sz="2400" dirty="0">
                <a:latin typeface="American Typewriter" panose="02090604020004020304" pitchFamily="18" charset="77"/>
              </a:rPr>
              <a:t> RAAF base)</a:t>
            </a:r>
          </a:p>
          <a:p>
            <a:pPr lvl="1"/>
            <a:r>
              <a:rPr lang="en-US" sz="2200" dirty="0">
                <a:latin typeface="American Typewriter" panose="02090604020004020304" pitchFamily="18" charset="77"/>
              </a:rPr>
              <a:t>A special forces division</a:t>
            </a:r>
          </a:p>
          <a:p>
            <a:pPr lvl="1"/>
            <a:endParaRPr lang="en-US" sz="2200" dirty="0">
              <a:latin typeface="American Typewriter" panose="02090604020004020304" pitchFamily="18" charset="77"/>
            </a:endParaRPr>
          </a:p>
          <a:p>
            <a:r>
              <a:rPr lang="en-US" sz="2400" dirty="0">
                <a:latin typeface="American Typewriter" panose="02090604020004020304" pitchFamily="18" charset="77"/>
              </a:rPr>
              <a:t>Combat Controller Candidate Selection</a:t>
            </a:r>
          </a:p>
          <a:p>
            <a:endParaRPr lang="en-US" sz="2400" dirty="0">
              <a:latin typeface="American Typewriter" panose="02090604020004020304" pitchFamily="18" charset="77"/>
            </a:endParaRPr>
          </a:p>
          <a:p>
            <a:r>
              <a:rPr lang="en-US" sz="2400" dirty="0">
                <a:latin typeface="American Typewriter" panose="02090604020004020304" pitchFamily="18" charset="77"/>
              </a:rPr>
              <a:t>They needed our help… (yes, the Government needed our help)</a:t>
            </a:r>
          </a:p>
        </p:txBody>
      </p:sp>
      <p:pic>
        <p:nvPicPr>
          <p:cNvPr id="4" name="Picture 3" descr="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24171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F449-EA17-5449-9400-0C7834D9A978}"/>
              </a:ext>
            </a:extLst>
          </p:cNvPr>
          <p:cNvSpPr>
            <a:spLocks noGrp="1"/>
          </p:cNvSpPr>
          <p:nvPr>
            <p:ph type="title"/>
          </p:nvPr>
        </p:nvSpPr>
        <p:spPr/>
        <p:txBody>
          <a:bodyPr/>
          <a:lstStyle/>
          <a:p>
            <a:r>
              <a:rPr lang="en-US" dirty="0"/>
              <a:t>Combat Controller </a:t>
            </a:r>
          </a:p>
        </p:txBody>
      </p:sp>
      <p:sp>
        <p:nvSpPr>
          <p:cNvPr id="3" name="Content Placeholder 2">
            <a:extLst>
              <a:ext uri="{FF2B5EF4-FFF2-40B4-BE49-F238E27FC236}">
                <a16:creationId xmlns:a16="http://schemas.microsoft.com/office/drawing/2014/main" id="{233C582A-2053-2E4F-937B-0412C315B65A}"/>
              </a:ext>
            </a:extLst>
          </p:cNvPr>
          <p:cNvSpPr>
            <a:spLocks noGrp="1"/>
          </p:cNvSpPr>
          <p:nvPr>
            <p:ph idx="1"/>
          </p:nvPr>
        </p:nvSpPr>
        <p:spPr>
          <a:xfrm>
            <a:off x="1097280" y="1845733"/>
            <a:ext cx="10058400" cy="4315223"/>
          </a:xfrm>
        </p:spPr>
        <p:txBody>
          <a:bodyPr/>
          <a:lstStyle/>
          <a:p>
            <a:r>
              <a:rPr lang="en-US" sz="2400" b="1" dirty="0">
                <a:latin typeface="American Typewriter" panose="02090604020004020304" pitchFamily="18" charset="77"/>
              </a:rPr>
              <a:t>Role</a:t>
            </a:r>
          </a:p>
          <a:p>
            <a:pPr lvl="1"/>
            <a:r>
              <a:rPr lang="en-US" sz="2000" dirty="0">
                <a:latin typeface="American Typewriter" panose="02090604020004020304" pitchFamily="18" charset="77"/>
              </a:rPr>
              <a:t>Track enemies</a:t>
            </a:r>
          </a:p>
          <a:p>
            <a:pPr lvl="1"/>
            <a:r>
              <a:rPr lang="en-US" sz="2000" dirty="0">
                <a:latin typeface="American Typewriter" panose="02090604020004020304" pitchFamily="18" charset="77"/>
              </a:rPr>
              <a:t>Receive lots of info</a:t>
            </a:r>
          </a:p>
          <a:p>
            <a:pPr lvl="1"/>
            <a:r>
              <a:rPr lang="en-US" sz="2000" dirty="0">
                <a:latin typeface="American Typewriter" panose="02090604020004020304" pitchFamily="18" charset="77"/>
              </a:rPr>
              <a:t>Map movements </a:t>
            </a:r>
          </a:p>
          <a:p>
            <a:pPr lvl="1"/>
            <a:r>
              <a:rPr lang="en-US" sz="2000" dirty="0">
                <a:latin typeface="American Typewriter" panose="02090604020004020304" pitchFamily="18" charset="77"/>
              </a:rPr>
              <a:t>Launch attacks </a:t>
            </a:r>
          </a:p>
          <a:p>
            <a:pPr lvl="1"/>
            <a:endParaRPr lang="en-US" sz="2000" dirty="0">
              <a:latin typeface="American Typewriter" panose="02090604020004020304" pitchFamily="18" charset="77"/>
            </a:endParaRPr>
          </a:p>
          <a:p>
            <a:r>
              <a:rPr lang="en-US" sz="2400" b="1" dirty="0">
                <a:latin typeface="American Typewriter" panose="02090604020004020304" pitchFamily="18" charset="77"/>
              </a:rPr>
              <a:t>Selection Methods </a:t>
            </a:r>
          </a:p>
          <a:p>
            <a:pPr lvl="1"/>
            <a:r>
              <a:rPr lang="en-US" sz="2200" dirty="0">
                <a:latin typeface="American Typewriter" panose="02090604020004020304" pitchFamily="18" charset="77"/>
              </a:rPr>
              <a:t>Cognitive testing</a:t>
            </a:r>
          </a:p>
          <a:p>
            <a:pPr lvl="2"/>
            <a:r>
              <a:rPr lang="en-US" sz="1800" dirty="0">
                <a:latin typeface="American Typewriter" panose="02090604020004020304" pitchFamily="18" charset="77"/>
              </a:rPr>
              <a:t>Spatial ability, memory span, speech intelligibility, working memory, attentional control and more </a:t>
            </a:r>
          </a:p>
          <a:p>
            <a:pPr lvl="1"/>
            <a:r>
              <a:rPr lang="en-US" sz="2200" dirty="0">
                <a:latin typeface="American Typewriter" panose="02090604020004020304" pitchFamily="18" charset="77"/>
              </a:rPr>
              <a:t>Physical testing</a:t>
            </a:r>
          </a:p>
          <a:p>
            <a:pPr lvl="2"/>
            <a:r>
              <a:rPr lang="en-US" sz="1800" dirty="0">
                <a:latin typeface="American Typewriter" panose="02090604020004020304" pitchFamily="18" charset="77"/>
              </a:rPr>
              <a:t>Range of intense fitness tests</a:t>
            </a:r>
          </a:p>
        </p:txBody>
      </p:sp>
      <p:pic>
        <p:nvPicPr>
          <p:cNvPr id="4" name="Picture 3" descr="photo.jpg">
            <a:extLst>
              <a:ext uri="{FF2B5EF4-FFF2-40B4-BE49-F238E27FC236}">
                <a16:creationId xmlns:a16="http://schemas.microsoft.com/office/drawing/2014/main" id="{56F735D5-D194-8E44-A5D5-1E66E5B9D2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1271862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F9DF-8BCE-F048-8525-797AC06F2842}"/>
              </a:ext>
            </a:extLst>
          </p:cNvPr>
          <p:cNvSpPr>
            <a:spLocks noGrp="1"/>
          </p:cNvSpPr>
          <p:nvPr>
            <p:ph type="title"/>
          </p:nvPr>
        </p:nvSpPr>
        <p:spPr/>
        <p:txBody>
          <a:bodyPr/>
          <a:lstStyle/>
          <a:p>
            <a:r>
              <a:rPr lang="en-US" dirty="0"/>
              <a:t>Step 1: Propose an Ecologically Valid Task</a:t>
            </a:r>
          </a:p>
        </p:txBody>
      </p:sp>
      <p:sp>
        <p:nvSpPr>
          <p:cNvPr id="3" name="Content Placeholder 2">
            <a:extLst>
              <a:ext uri="{FF2B5EF4-FFF2-40B4-BE49-F238E27FC236}">
                <a16:creationId xmlns:a16="http://schemas.microsoft.com/office/drawing/2014/main" id="{5F63E79F-12C7-BE46-A712-11ACFE6EFA3C}"/>
              </a:ext>
            </a:extLst>
          </p:cNvPr>
          <p:cNvSpPr>
            <a:spLocks noGrp="1"/>
          </p:cNvSpPr>
          <p:nvPr>
            <p:ph idx="1"/>
          </p:nvPr>
        </p:nvSpPr>
        <p:spPr>
          <a:xfrm>
            <a:off x="838200" y="1825624"/>
            <a:ext cx="10515600" cy="4886071"/>
          </a:xfrm>
        </p:spPr>
        <p:txBody>
          <a:bodyPr>
            <a:normAutofit/>
          </a:bodyPr>
          <a:lstStyle/>
          <a:p>
            <a:endParaRPr lang="en-US" sz="2400" dirty="0"/>
          </a:p>
          <a:p>
            <a:r>
              <a:rPr lang="en-US" sz="2400" dirty="0"/>
              <a:t>Measure workload differences</a:t>
            </a:r>
          </a:p>
          <a:p>
            <a:r>
              <a:rPr lang="en-US" sz="2400" dirty="0"/>
              <a:t>In an applicable task</a:t>
            </a:r>
          </a:p>
          <a:p>
            <a:endParaRPr lang="en-US" sz="2400" dirty="0"/>
          </a:p>
          <a:p>
            <a:r>
              <a:rPr lang="en-US" sz="2400" b="1" dirty="0"/>
              <a:t>Detection Response Task </a:t>
            </a:r>
            <a:r>
              <a:rPr lang="en-US" sz="2400" dirty="0"/>
              <a:t>as the </a:t>
            </a:r>
            <a:r>
              <a:rPr lang="en-US" sz="2400" dirty="0">
                <a:solidFill>
                  <a:srgbClr val="FF0000"/>
                </a:solidFill>
              </a:rPr>
              <a:t>measure</a:t>
            </a:r>
            <a:endParaRPr lang="en-US" sz="2400" dirty="0"/>
          </a:p>
          <a:p>
            <a:endParaRPr lang="en-US" sz="2400" dirty="0"/>
          </a:p>
          <a:p>
            <a:r>
              <a:rPr lang="en-US" sz="2400" b="1" dirty="0"/>
              <a:t>Multiple Object Tracking </a:t>
            </a:r>
            <a:r>
              <a:rPr lang="en-US" sz="2400" dirty="0"/>
              <a:t>task as </a:t>
            </a:r>
            <a:r>
              <a:rPr lang="en-US" sz="2400" dirty="0">
                <a:solidFill>
                  <a:srgbClr val="FF0000"/>
                </a:solidFill>
              </a:rPr>
              <a:t>main task</a:t>
            </a:r>
            <a:endParaRPr lang="en-US" sz="2400" dirty="0"/>
          </a:p>
          <a:p>
            <a:pPr lvl="1"/>
            <a:r>
              <a:rPr lang="en-US" sz="2200" dirty="0"/>
              <a:t>Workload = difficulty = number of tracked targets</a:t>
            </a:r>
          </a:p>
          <a:p>
            <a:pPr lvl="1"/>
            <a:endParaRPr lang="en-US" sz="2200" dirty="0"/>
          </a:p>
          <a:p>
            <a:endParaRPr lang="en-US" sz="2400" dirty="0"/>
          </a:p>
        </p:txBody>
      </p:sp>
      <p:pic>
        <p:nvPicPr>
          <p:cNvPr id="4" name="Picture 3" descr="photo.jpg">
            <a:extLst>
              <a:ext uri="{FF2B5EF4-FFF2-40B4-BE49-F238E27FC236}">
                <a16:creationId xmlns:a16="http://schemas.microsoft.com/office/drawing/2014/main" id="{EF0ABECA-33B0-EA48-ACD6-71F39A77A1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217518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CE33-D55B-C549-B9E4-B915F95C95C9}"/>
              </a:ext>
            </a:extLst>
          </p:cNvPr>
          <p:cNvSpPr>
            <a:spLocks noGrp="1"/>
          </p:cNvSpPr>
          <p:nvPr>
            <p:ph type="title"/>
          </p:nvPr>
        </p:nvSpPr>
        <p:spPr/>
        <p:txBody>
          <a:bodyPr/>
          <a:lstStyle/>
          <a:p>
            <a:r>
              <a:rPr lang="en-US" dirty="0"/>
              <a:t>DRT</a:t>
            </a:r>
          </a:p>
        </p:txBody>
      </p:sp>
      <p:sp>
        <p:nvSpPr>
          <p:cNvPr id="3" name="Content Placeholder 2">
            <a:extLst>
              <a:ext uri="{FF2B5EF4-FFF2-40B4-BE49-F238E27FC236}">
                <a16:creationId xmlns:a16="http://schemas.microsoft.com/office/drawing/2014/main" id="{C6EDDBF3-E9E2-4846-A66C-670FF3487C8B}"/>
              </a:ext>
            </a:extLst>
          </p:cNvPr>
          <p:cNvSpPr>
            <a:spLocks noGrp="1"/>
          </p:cNvSpPr>
          <p:nvPr>
            <p:ph idx="1"/>
          </p:nvPr>
        </p:nvSpPr>
        <p:spPr>
          <a:xfrm>
            <a:off x="1097280" y="1858780"/>
            <a:ext cx="10058400" cy="4542020"/>
          </a:xfrm>
        </p:spPr>
        <p:txBody>
          <a:bodyPr>
            <a:normAutofit fontScale="85000" lnSpcReduction="20000"/>
          </a:bodyPr>
          <a:lstStyle/>
          <a:p>
            <a:r>
              <a:rPr lang="en-US" sz="2800" dirty="0"/>
              <a:t>The DRT measures leftover resources from dual tasking</a:t>
            </a:r>
          </a:p>
          <a:p>
            <a:endParaRPr lang="en-US" sz="2800" dirty="0"/>
          </a:p>
          <a:p>
            <a:pPr algn="ctr"/>
            <a:r>
              <a:rPr lang="en-US" sz="2800" b="1" dirty="0">
                <a:solidFill>
                  <a:srgbClr val="FF0000"/>
                </a:solidFill>
              </a:rPr>
              <a:t>Fast responses </a:t>
            </a:r>
            <a:r>
              <a:rPr lang="en-US" sz="2800" dirty="0"/>
              <a:t>= More Resources 	</a:t>
            </a:r>
            <a:r>
              <a:rPr lang="en-US" sz="2800" b="1" dirty="0">
                <a:solidFill>
                  <a:srgbClr val="00B0F0"/>
                </a:solidFill>
              </a:rPr>
              <a:t>Slow responses </a:t>
            </a:r>
            <a:r>
              <a:rPr lang="en-US" sz="2800" dirty="0"/>
              <a:t>= Less Resources</a:t>
            </a:r>
          </a:p>
          <a:p>
            <a:endParaRPr lang="en-US" sz="2800" dirty="0"/>
          </a:p>
          <a:p>
            <a:r>
              <a:rPr lang="en-US" sz="2800" dirty="0"/>
              <a:t>Same task &amp; same performance </a:t>
            </a:r>
          </a:p>
          <a:p>
            <a:r>
              <a:rPr lang="en-US" sz="2800" b="1" dirty="0"/>
              <a:t>–&gt; </a:t>
            </a:r>
            <a:r>
              <a:rPr lang="en-US" sz="2800" dirty="0"/>
              <a:t>     fast responses = more available resources 	(i.e. more starting capacity?)</a:t>
            </a:r>
          </a:p>
          <a:p>
            <a:endParaRPr lang="en-US" sz="2800" dirty="0"/>
          </a:p>
          <a:p>
            <a:r>
              <a:rPr lang="en-US" sz="2800" dirty="0"/>
              <a:t>Could also be explained by;</a:t>
            </a:r>
          </a:p>
          <a:p>
            <a:pPr lvl="1"/>
            <a:r>
              <a:rPr lang="en-US" sz="2400" dirty="0"/>
              <a:t>More efficient allocation of resources (optimal tradeoff)</a:t>
            </a:r>
          </a:p>
          <a:p>
            <a:pPr lvl="1"/>
            <a:r>
              <a:rPr lang="en-US" sz="2400" dirty="0"/>
              <a:t>Decision bias (threshold)</a:t>
            </a:r>
          </a:p>
          <a:p>
            <a:pPr lvl="1"/>
            <a:r>
              <a:rPr lang="en-US" sz="2400" dirty="0"/>
              <a:t>Faster processing (processing speed)</a:t>
            </a:r>
          </a:p>
        </p:txBody>
      </p:sp>
      <p:pic>
        <p:nvPicPr>
          <p:cNvPr id="4" name="Picture 3" descr="photo.jpg">
            <a:extLst>
              <a:ext uri="{FF2B5EF4-FFF2-40B4-BE49-F238E27FC236}">
                <a16:creationId xmlns:a16="http://schemas.microsoft.com/office/drawing/2014/main" id="{4F454EDD-A549-234E-8BF1-12B35E38F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104735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FC1A-6DF4-6D44-9425-9668649061AA}"/>
              </a:ext>
            </a:extLst>
          </p:cNvPr>
          <p:cNvSpPr>
            <a:spLocks noGrp="1"/>
          </p:cNvSpPr>
          <p:nvPr>
            <p:ph type="title"/>
          </p:nvPr>
        </p:nvSpPr>
        <p:spPr/>
        <p:txBody>
          <a:bodyPr/>
          <a:lstStyle/>
          <a:p>
            <a:r>
              <a:rPr lang="en-US" dirty="0"/>
              <a:t>Combat Controller Task</a:t>
            </a:r>
          </a:p>
        </p:txBody>
      </p:sp>
      <p:sp>
        <p:nvSpPr>
          <p:cNvPr id="3" name="Content Placeholder 2">
            <a:extLst>
              <a:ext uri="{FF2B5EF4-FFF2-40B4-BE49-F238E27FC236}">
                <a16:creationId xmlns:a16="http://schemas.microsoft.com/office/drawing/2014/main" id="{3B403BEE-FCFA-A242-98E0-C5B118A6D16B}"/>
              </a:ext>
            </a:extLst>
          </p:cNvPr>
          <p:cNvSpPr>
            <a:spLocks noGrp="1"/>
          </p:cNvSpPr>
          <p:nvPr>
            <p:ph idx="1"/>
          </p:nvPr>
        </p:nvSpPr>
        <p:spPr>
          <a:xfrm>
            <a:off x="838200" y="1690689"/>
            <a:ext cx="10515600" cy="4752642"/>
          </a:xfrm>
        </p:spPr>
        <p:txBody>
          <a:bodyPr>
            <a:normAutofit/>
          </a:bodyPr>
          <a:lstStyle/>
          <a:p>
            <a:r>
              <a:rPr lang="en-US" sz="2400" dirty="0"/>
              <a:t>Conditions = 0, 1 or 4 dots to track</a:t>
            </a:r>
          </a:p>
          <a:p>
            <a:pPr lvl="1"/>
            <a:r>
              <a:rPr lang="en-US" sz="2000" dirty="0"/>
              <a:t>0 = no workload – only DRT responses</a:t>
            </a:r>
          </a:p>
          <a:p>
            <a:pPr lvl="1"/>
            <a:r>
              <a:rPr lang="en-US" sz="2000" dirty="0"/>
              <a:t>1 = low workload</a:t>
            </a:r>
          </a:p>
          <a:p>
            <a:pPr lvl="1"/>
            <a:r>
              <a:rPr lang="en-US" sz="2000" dirty="0"/>
              <a:t>4 – high workload</a:t>
            </a:r>
          </a:p>
          <a:p>
            <a:pPr marL="0" indent="0">
              <a:buNone/>
            </a:pPr>
            <a:endParaRPr lang="en-US" sz="2400" dirty="0"/>
          </a:p>
          <a:p>
            <a:r>
              <a:rPr lang="en-US" sz="2400" dirty="0"/>
              <a:t>53 Combat Controller trainees tested over three cohorts</a:t>
            </a:r>
          </a:p>
          <a:p>
            <a:endParaRPr lang="en-US" sz="2400" dirty="0"/>
          </a:p>
          <a:p>
            <a:r>
              <a:rPr lang="en-US" sz="2400" dirty="0"/>
              <a:t>30 Trials of each condition</a:t>
            </a:r>
          </a:p>
          <a:p>
            <a:endParaRPr lang="en-US" sz="2400" dirty="0"/>
          </a:p>
          <a:p>
            <a:r>
              <a:rPr lang="en-US" sz="2400" dirty="0"/>
              <a:t>Compared to student group – who were tested online (N = 64) and in lab (N=28) </a:t>
            </a:r>
          </a:p>
        </p:txBody>
      </p:sp>
      <p:pic>
        <p:nvPicPr>
          <p:cNvPr id="4" name="Picture 3" descr="photo.jpg">
            <a:extLst>
              <a:ext uri="{FF2B5EF4-FFF2-40B4-BE49-F238E27FC236}">
                <a16:creationId xmlns:a16="http://schemas.microsoft.com/office/drawing/2014/main" id="{2F79A306-3DFE-D54F-9E6A-85515F3AC0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pic>
        <p:nvPicPr>
          <p:cNvPr id="5" name="Picture 4">
            <a:extLst>
              <a:ext uri="{FF2B5EF4-FFF2-40B4-BE49-F238E27FC236}">
                <a16:creationId xmlns:a16="http://schemas.microsoft.com/office/drawing/2014/main" id="{05EF7E6B-C83F-B341-B93D-1F6C4B44CF55}"/>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radius="9"/>
                    </a14:imgEffect>
                  </a14:imgLayer>
                </a14:imgProps>
              </a:ext>
              <a:ext uri="{28A0092B-C50C-407E-A947-70E740481C1C}">
                <a14:useLocalDpi xmlns:a14="http://schemas.microsoft.com/office/drawing/2010/main"/>
              </a:ext>
            </a:extLst>
          </a:blip>
          <a:stretch>
            <a:fillRect/>
          </a:stretch>
        </p:blipFill>
        <p:spPr>
          <a:xfrm>
            <a:off x="8725677" y="2723298"/>
            <a:ext cx="3064390" cy="2298292"/>
          </a:xfrm>
          <a:prstGeom prst="rect">
            <a:avLst/>
          </a:prstGeom>
        </p:spPr>
      </p:pic>
    </p:spTree>
    <p:extLst>
      <p:ext uri="{BB962C8B-B14F-4D97-AF65-F5344CB8AC3E}">
        <p14:creationId xmlns:p14="http://schemas.microsoft.com/office/powerpoint/2010/main" val="2927220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Groups Outcomes</a:t>
            </a:r>
          </a:p>
        </p:txBody>
      </p:sp>
      <p:pic>
        <p:nvPicPr>
          <p:cNvPr id="6" name="Picture 5"/>
          <p:cNvPicPr>
            <a:picLocks noChangeAspect="1"/>
          </p:cNvPicPr>
          <p:nvPr/>
        </p:nvPicPr>
        <p:blipFill>
          <a:blip r:embed="rId3"/>
          <a:stretch>
            <a:fillRect/>
          </a:stretch>
        </p:blipFill>
        <p:spPr>
          <a:xfrm>
            <a:off x="5985820" y="1869504"/>
            <a:ext cx="5715000" cy="3810000"/>
          </a:xfrm>
          <a:prstGeom prst="rect">
            <a:avLst/>
          </a:prstGeom>
        </p:spPr>
      </p:pic>
      <p:pic>
        <p:nvPicPr>
          <p:cNvPr id="8" name="Picture 7"/>
          <p:cNvPicPr>
            <a:picLocks noChangeAspect="1"/>
          </p:cNvPicPr>
          <p:nvPr/>
        </p:nvPicPr>
        <p:blipFill>
          <a:blip r:embed="rId4"/>
          <a:stretch>
            <a:fillRect/>
          </a:stretch>
        </p:blipFill>
        <p:spPr>
          <a:xfrm>
            <a:off x="270820" y="1869504"/>
            <a:ext cx="5715000" cy="3810000"/>
          </a:xfrm>
          <a:prstGeom prst="rect">
            <a:avLst/>
          </a:prstGeom>
        </p:spPr>
      </p:pic>
      <p:pic>
        <p:nvPicPr>
          <p:cNvPr id="9" name="Picture 8" descr="phot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
        <p:nvSpPr>
          <p:cNvPr id="10" name="TextBox 9"/>
          <p:cNvSpPr txBox="1"/>
          <p:nvPr/>
        </p:nvSpPr>
        <p:spPr>
          <a:xfrm rot="16200000">
            <a:off x="-207169" y="3244335"/>
            <a:ext cx="1857378" cy="369332"/>
          </a:xfrm>
          <a:prstGeom prst="rect">
            <a:avLst/>
          </a:prstGeom>
          <a:solidFill>
            <a:schemeClr val="bg1"/>
          </a:solidFill>
        </p:spPr>
        <p:txBody>
          <a:bodyPr wrap="square" rtlCol="0">
            <a:spAutoFit/>
          </a:bodyPr>
          <a:lstStyle/>
          <a:p>
            <a:r>
              <a:rPr lang="en-US" dirty="0"/>
              <a:t>Response Time</a:t>
            </a:r>
          </a:p>
        </p:txBody>
      </p:sp>
      <p:sp>
        <p:nvSpPr>
          <p:cNvPr id="11" name="TextBox 10"/>
          <p:cNvSpPr txBox="1"/>
          <p:nvPr/>
        </p:nvSpPr>
        <p:spPr>
          <a:xfrm rot="16200000">
            <a:off x="5432891" y="3244335"/>
            <a:ext cx="1857378" cy="369332"/>
          </a:xfrm>
          <a:prstGeom prst="rect">
            <a:avLst/>
          </a:prstGeom>
          <a:solidFill>
            <a:schemeClr val="bg1"/>
          </a:solidFill>
        </p:spPr>
        <p:txBody>
          <a:bodyPr wrap="square" rtlCol="0">
            <a:spAutoFit/>
          </a:bodyPr>
          <a:lstStyle/>
          <a:p>
            <a:pPr algn="ctr"/>
            <a:r>
              <a:rPr lang="en-US" dirty="0"/>
              <a:t>Accuracy</a:t>
            </a:r>
          </a:p>
        </p:txBody>
      </p:sp>
      <p:sp>
        <p:nvSpPr>
          <p:cNvPr id="13" name="TextBox 12"/>
          <p:cNvSpPr txBox="1"/>
          <p:nvPr/>
        </p:nvSpPr>
        <p:spPr>
          <a:xfrm>
            <a:off x="7937686" y="5686870"/>
            <a:ext cx="1811268" cy="369332"/>
          </a:xfrm>
          <a:prstGeom prst="rect">
            <a:avLst/>
          </a:prstGeom>
          <a:noFill/>
        </p:spPr>
        <p:txBody>
          <a:bodyPr wrap="square" rtlCol="0">
            <a:spAutoFit/>
          </a:bodyPr>
          <a:lstStyle/>
          <a:p>
            <a:pPr algn="ctr"/>
            <a:r>
              <a:rPr lang="en-US" dirty="0">
                <a:solidFill>
                  <a:srgbClr val="0070C0"/>
                </a:solidFill>
              </a:rPr>
              <a:t>MOT - Accuracy</a:t>
            </a:r>
          </a:p>
        </p:txBody>
      </p:sp>
      <p:sp>
        <p:nvSpPr>
          <p:cNvPr id="14" name="TextBox 13"/>
          <p:cNvSpPr txBox="1"/>
          <p:nvPr/>
        </p:nvSpPr>
        <p:spPr>
          <a:xfrm>
            <a:off x="2597484" y="5686870"/>
            <a:ext cx="1061672" cy="369332"/>
          </a:xfrm>
          <a:prstGeom prst="rect">
            <a:avLst/>
          </a:prstGeom>
          <a:noFill/>
        </p:spPr>
        <p:txBody>
          <a:bodyPr wrap="square" rtlCol="0">
            <a:spAutoFit/>
          </a:bodyPr>
          <a:lstStyle/>
          <a:p>
            <a:pPr algn="ctr"/>
            <a:r>
              <a:rPr lang="en-US" dirty="0">
                <a:solidFill>
                  <a:srgbClr val="FF0000"/>
                </a:solidFill>
              </a:rPr>
              <a:t>DRT - RT</a:t>
            </a:r>
          </a:p>
        </p:txBody>
      </p:sp>
      <p:sp>
        <p:nvSpPr>
          <p:cNvPr id="15" name="TextBox 14"/>
          <p:cNvSpPr txBox="1"/>
          <p:nvPr/>
        </p:nvSpPr>
        <p:spPr>
          <a:xfrm>
            <a:off x="5562553" y="2492945"/>
            <a:ext cx="913682"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CC</a:t>
            </a:r>
          </a:p>
        </p:txBody>
      </p:sp>
      <p:sp>
        <p:nvSpPr>
          <p:cNvPr id="16" name="TextBox 15"/>
          <p:cNvSpPr txBox="1"/>
          <p:nvPr/>
        </p:nvSpPr>
        <p:spPr>
          <a:xfrm>
            <a:off x="11277553" y="2466095"/>
            <a:ext cx="722589"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CC</a:t>
            </a:r>
          </a:p>
        </p:txBody>
      </p:sp>
      <p:sp>
        <p:nvSpPr>
          <p:cNvPr id="17" name="TextBox 16"/>
          <p:cNvSpPr txBox="1"/>
          <p:nvPr/>
        </p:nvSpPr>
        <p:spPr>
          <a:xfrm>
            <a:off x="5562552" y="2701048"/>
            <a:ext cx="722589"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Student</a:t>
            </a:r>
          </a:p>
        </p:txBody>
      </p:sp>
      <p:sp>
        <p:nvSpPr>
          <p:cNvPr id="18" name="TextBox 17"/>
          <p:cNvSpPr txBox="1"/>
          <p:nvPr/>
        </p:nvSpPr>
        <p:spPr>
          <a:xfrm>
            <a:off x="11277552" y="2674276"/>
            <a:ext cx="722589" cy="276999"/>
          </a:xfrm>
          <a:prstGeom prst="rect">
            <a:avLst/>
          </a:prstGeom>
          <a:solidFill>
            <a:schemeClr val="bg1"/>
          </a:solidFill>
        </p:spPr>
        <p:txBody>
          <a:bodyPr wrap="square" rtlCol="0">
            <a:spAutoFit/>
          </a:bodyPr>
          <a:lstStyle/>
          <a:p>
            <a:r>
              <a:rPr lang="en-US" sz="1200">
                <a:solidFill>
                  <a:schemeClr val="tx1">
                    <a:lumMod val="75000"/>
                    <a:lumOff val="25000"/>
                  </a:schemeClr>
                </a:solidFill>
              </a:rPr>
              <a:t>Student</a:t>
            </a:r>
            <a:endParaRPr lang="en-US" sz="1200" dirty="0">
              <a:solidFill>
                <a:schemeClr val="tx1">
                  <a:lumMod val="75000"/>
                  <a:lumOff val="25000"/>
                </a:schemeClr>
              </a:solidFill>
            </a:endParaRPr>
          </a:p>
        </p:txBody>
      </p:sp>
      <p:sp>
        <p:nvSpPr>
          <p:cNvPr id="19" name="Oval 18">
            <a:extLst>
              <a:ext uri="{FF2B5EF4-FFF2-40B4-BE49-F238E27FC236}">
                <a16:creationId xmlns:a16="http://schemas.microsoft.com/office/drawing/2014/main" id="{58739958-6332-EB44-A243-5FD8304E0018}"/>
              </a:ext>
            </a:extLst>
          </p:cNvPr>
          <p:cNvSpPr/>
          <p:nvPr/>
        </p:nvSpPr>
        <p:spPr>
          <a:xfrm>
            <a:off x="9748954" y="3502788"/>
            <a:ext cx="914400" cy="170980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9426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P spid="15" grpId="0" animBg="1"/>
      <p:bldP spid="1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D9FC-1218-FC4A-B7AD-305760F11BD4}"/>
              </a:ext>
            </a:extLst>
          </p:cNvPr>
          <p:cNvSpPr>
            <a:spLocks noGrp="1"/>
          </p:cNvSpPr>
          <p:nvPr>
            <p:ph type="title"/>
          </p:nvPr>
        </p:nvSpPr>
        <p:spPr/>
        <p:txBody>
          <a:bodyPr/>
          <a:lstStyle/>
          <a:p>
            <a:r>
              <a:rPr lang="en-US" dirty="0"/>
              <a:t>What they care about</a:t>
            </a:r>
          </a:p>
        </p:txBody>
      </p:sp>
      <p:sp>
        <p:nvSpPr>
          <p:cNvPr id="3" name="Content Placeholder 2">
            <a:extLst>
              <a:ext uri="{FF2B5EF4-FFF2-40B4-BE49-F238E27FC236}">
                <a16:creationId xmlns:a16="http://schemas.microsoft.com/office/drawing/2014/main" id="{2C045B0A-F438-964C-8010-6EF61F1E2FCB}"/>
              </a:ext>
            </a:extLst>
          </p:cNvPr>
          <p:cNvSpPr>
            <a:spLocks noGrp="1"/>
          </p:cNvSpPr>
          <p:nvPr>
            <p:ph idx="1"/>
          </p:nvPr>
        </p:nvSpPr>
        <p:spPr/>
        <p:txBody>
          <a:bodyPr>
            <a:normAutofit/>
          </a:bodyPr>
          <a:lstStyle/>
          <a:p>
            <a:endParaRPr lang="en-US" sz="2400" dirty="0"/>
          </a:p>
          <a:p>
            <a:r>
              <a:rPr lang="en-US" sz="2400" dirty="0"/>
              <a:t>They want a way to discriminate between individuals</a:t>
            </a:r>
          </a:p>
          <a:p>
            <a:endParaRPr lang="en-US" sz="2400" dirty="0"/>
          </a:p>
          <a:p>
            <a:r>
              <a:rPr lang="en-US" sz="2400" dirty="0"/>
              <a:t>They don’t want to know that they’re better than students</a:t>
            </a:r>
          </a:p>
          <a:p>
            <a:endParaRPr lang="en-US" sz="2400" dirty="0"/>
          </a:p>
          <a:p>
            <a:r>
              <a:rPr lang="en-US" sz="2400" dirty="0"/>
              <a:t>Step 2: Give them the microfilm (data)</a:t>
            </a:r>
          </a:p>
        </p:txBody>
      </p:sp>
      <p:pic>
        <p:nvPicPr>
          <p:cNvPr id="4" name="Picture 3" descr="photo.jpg">
            <a:extLst>
              <a:ext uri="{FF2B5EF4-FFF2-40B4-BE49-F238E27FC236}">
                <a16:creationId xmlns:a16="http://schemas.microsoft.com/office/drawing/2014/main" id="{3CA9DFE8-3CF9-D646-B037-686406D8F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476718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2BF0BEF-1D50-1647-9820-986BF8B26A70}"/>
              </a:ext>
            </a:extLst>
          </p:cNvPr>
          <p:cNvPicPr>
            <a:picLocks noGrp="1" noChangeAspect="1"/>
          </p:cNvPicPr>
          <p:nvPr>
            <p:ph idx="1"/>
          </p:nvPr>
        </p:nvPicPr>
        <p:blipFill>
          <a:blip r:embed="rId3"/>
          <a:stretch>
            <a:fillRect/>
          </a:stretch>
        </p:blipFill>
        <p:spPr>
          <a:xfrm>
            <a:off x="4076356" y="1669989"/>
            <a:ext cx="4874286" cy="4874286"/>
          </a:xfrm>
        </p:spPr>
      </p:pic>
      <p:sp>
        <p:nvSpPr>
          <p:cNvPr id="2" name="Title 1"/>
          <p:cNvSpPr>
            <a:spLocks noGrp="1"/>
          </p:cNvSpPr>
          <p:nvPr>
            <p:ph type="title"/>
          </p:nvPr>
        </p:nvSpPr>
        <p:spPr/>
        <p:txBody>
          <a:bodyPr/>
          <a:lstStyle/>
          <a:p>
            <a:r>
              <a:rPr lang="en-US" dirty="0"/>
              <a:t>Combat Controller Outcomes</a:t>
            </a:r>
            <a:endParaRPr lang="en-US" b="1" dirty="0"/>
          </a:p>
        </p:txBody>
      </p:sp>
      <p:pic>
        <p:nvPicPr>
          <p:cNvPr id="6" name="Picture 5" descr="ph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
        <p:nvSpPr>
          <p:cNvPr id="9" name="TextBox 8">
            <a:extLst>
              <a:ext uri="{FF2B5EF4-FFF2-40B4-BE49-F238E27FC236}">
                <a16:creationId xmlns:a16="http://schemas.microsoft.com/office/drawing/2014/main" id="{ACA6A52D-7878-5248-9002-18A5CF1B9E03}"/>
              </a:ext>
            </a:extLst>
          </p:cNvPr>
          <p:cNvSpPr txBox="1"/>
          <p:nvPr/>
        </p:nvSpPr>
        <p:spPr>
          <a:xfrm rot="16200000">
            <a:off x="1977823" y="3953243"/>
            <a:ext cx="3672757" cy="307777"/>
          </a:xfrm>
          <a:prstGeom prst="rect">
            <a:avLst/>
          </a:prstGeom>
          <a:noFill/>
        </p:spPr>
        <p:txBody>
          <a:bodyPr wrap="square" rtlCol="0">
            <a:spAutoFit/>
          </a:bodyPr>
          <a:lstStyle/>
          <a:p>
            <a:pPr algn="ctr"/>
            <a:r>
              <a:rPr lang="en-US" sz="1400" dirty="0">
                <a:latin typeface="Arial" charset="0"/>
                <a:ea typeface="Arial" charset="0"/>
                <a:cs typeface="Arial" charset="0"/>
              </a:rPr>
              <a:t>Response Times</a:t>
            </a:r>
          </a:p>
        </p:txBody>
      </p:sp>
      <p:sp>
        <p:nvSpPr>
          <p:cNvPr id="18" name="Right Arrow 17">
            <a:extLst>
              <a:ext uri="{FF2B5EF4-FFF2-40B4-BE49-F238E27FC236}">
                <a16:creationId xmlns:a16="http://schemas.microsoft.com/office/drawing/2014/main" id="{09E106AE-E434-D24B-AAAF-6450BA4B1846}"/>
              </a:ext>
            </a:extLst>
          </p:cNvPr>
          <p:cNvSpPr/>
          <p:nvPr/>
        </p:nvSpPr>
        <p:spPr>
          <a:xfrm rot="10800000">
            <a:off x="5202120" y="2049671"/>
            <a:ext cx="855917" cy="14464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A8C99F0C-988E-4048-84FC-C7A3AFF9EE46}"/>
              </a:ext>
            </a:extLst>
          </p:cNvPr>
          <p:cNvSpPr txBox="1"/>
          <p:nvPr/>
        </p:nvSpPr>
        <p:spPr>
          <a:xfrm>
            <a:off x="6112170" y="1968105"/>
            <a:ext cx="1717538" cy="307777"/>
          </a:xfrm>
          <a:prstGeom prst="rect">
            <a:avLst/>
          </a:prstGeom>
          <a:noFill/>
        </p:spPr>
        <p:txBody>
          <a:bodyPr wrap="square" rtlCol="0">
            <a:spAutoFit/>
          </a:bodyPr>
          <a:lstStyle/>
          <a:p>
            <a:r>
              <a:rPr lang="en-US" sz="1400" dirty="0">
                <a:latin typeface="Arial" charset="0"/>
                <a:ea typeface="Arial" charset="0"/>
                <a:cs typeface="Arial" charset="0"/>
              </a:rPr>
              <a:t>Better Performers</a:t>
            </a:r>
          </a:p>
        </p:txBody>
      </p:sp>
      <p:sp>
        <p:nvSpPr>
          <p:cNvPr id="13" name="Oval 12">
            <a:extLst>
              <a:ext uri="{FF2B5EF4-FFF2-40B4-BE49-F238E27FC236}">
                <a16:creationId xmlns:a16="http://schemas.microsoft.com/office/drawing/2014/main" id="{74B6A8FC-D184-2E4E-A9F8-738511B8F3ED}"/>
              </a:ext>
            </a:extLst>
          </p:cNvPr>
          <p:cNvSpPr/>
          <p:nvPr/>
        </p:nvSpPr>
        <p:spPr>
          <a:xfrm>
            <a:off x="4341852" y="3292615"/>
            <a:ext cx="1109320" cy="285853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0611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19"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711" y="187034"/>
            <a:ext cx="10515600" cy="1325563"/>
          </a:xfrm>
        </p:spPr>
        <p:txBody>
          <a:bodyPr/>
          <a:lstStyle/>
          <a:p>
            <a:r>
              <a:rPr lang="en-US" dirty="0"/>
              <a:t>Combat Controller Outcomes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920331" y="2138556"/>
            <a:ext cx="4351338" cy="4351338"/>
          </a:xfrm>
        </p:spPr>
      </p:pic>
      <p:pic>
        <p:nvPicPr>
          <p:cNvPr id="5" name="Picture 4" descr="phot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
        <p:nvSpPr>
          <p:cNvPr id="6" name="Right Arrow 5">
            <a:extLst>
              <a:ext uri="{FF2B5EF4-FFF2-40B4-BE49-F238E27FC236}">
                <a16:creationId xmlns:a16="http://schemas.microsoft.com/office/drawing/2014/main" id="{4AD46624-B8C2-6B4B-8A14-CBAAEE93B810}"/>
              </a:ext>
            </a:extLst>
          </p:cNvPr>
          <p:cNvSpPr/>
          <p:nvPr/>
        </p:nvSpPr>
        <p:spPr>
          <a:xfrm rot="10800000">
            <a:off x="5298467" y="1941528"/>
            <a:ext cx="764088" cy="2379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7" name="Right Arrow 6">
            <a:extLst>
              <a:ext uri="{FF2B5EF4-FFF2-40B4-BE49-F238E27FC236}">
                <a16:creationId xmlns:a16="http://schemas.microsoft.com/office/drawing/2014/main" id="{20E0F297-5E4E-3947-8972-BA3CF878A02F}"/>
              </a:ext>
            </a:extLst>
          </p:cNvPr>
          <p:cNvSpPr/>
          <p:nvPr/>
        </p:nvSpPr>
        <p:spPr>
          <a:xfrm rot="16200000">
            <a:off x="8019052" y="3276397"/>
            <a:ext cx="764088" cy="2379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1E5F5AC7-9FE2-F04D-AFF2-E2B1F16A27E9}"/>
              </a:ext>
            </a:extLst>
          </p:cNvPr>
          <p:cNvSpPr txBox="1"/>
          <p:nvPr/>
        </p:nvSpPr>
        <p:spPr>
          <a:xfrm>
            <a:off x="6062555" y="1690665"/>
            <a:ext cx="1766170" cy="584775"/>
          </a:xfrm>
          <a:prstGeom prst="rect">
            <a:avLst/>
          </a:prstGeom>
          <a:noFill/>
        </p:spPr>
        <p:txBody>
          <a:bodyPr wrap="square" rtlCol="0">
            <a:spAutoFit/>
          </a:bodyPr>
          <a:lstStyle/>
          <a:p>
            <a:r>
              <a:rPr lang="en-US" sz="1600" dirty="0">
                <a:latin typeface="Arial" charset="0"/>
                <a:ea typeface="Arial" charset="0"/>
                <a:cs typeface="Arial" charset="0"/>
              </a:rPr>
              <a:t>Better Performance</a:t>
            </a:r>
          </a:p>
        </p:txBody>
      </p:sp>
      <p:sp>
        <p:nvSpPr>
          <p:cNvPr id="9" name="TextBox 8">
            <a:extLst>
              <a:ext uri="{FF2B5EF4-FFF2-40B4-BE49-F238E27FC236}">
                <a16:creationId xmlns:a16="http://schemas.microsoft.com/office/drawing/2014/main" id="{47155413-33F4-4E41-BA5E-4063A6AB8987}"/>
              </a:ext>
            </a:extLst>
          </p:cNvPr>
          <p:cNvSpPr txBox="1"/>
          <p:nvPr/>
        </p:nvSpPr>
        <p:spPr>
          <a:xfrm rot="16200000">
            <a:off x="7518010" y="4068897"/>
            <a:ext cx="1766170" cy="584775"/>
          </a:xfrm>
          <a:prstGeom prst="rect">
            <a:avLst/>
          </a:prstGeom>
          <a:noFill/>
        </p:spPr>
        <p:txBody>
          <a:bodyPr wrap="square" rtlCol="0">
            <a:spAutoFit/>
          </a:bodyPr>
          <a:lstStyle/>
          <a:p>
            <a:r>
              <a:rPr lang="en-US" sz="1600" dirty="0">
                <a:latin typeface="Arial" charset="0"/>
                <a:ea typeface="Arial" charset="0"/>
                <a:cs typeface="Arial" charset="0"/>
              </a:rPr>
              <a:t>Better Performance</a:t>
            </a:r>
          </a:p>
        </p:txBody>
      </p:sp>
      <p:sp>
        <p:nvSpPr>
          <p:cNvPr id="10" name="Oval 9">
            <a:extLst>
              <a:ext uri="{FF2B5EF4-FFF2-40B4-BE49-F238E27FC236}">
                <a16:creationId xmlns:a16="http://schemas.microsoft.com/office/drawing/2014/main" id="{12FDB44B-1901-CB4B-B2CF-8B54A987222D}"/>
              </a:ext>
            </a:extLst>
          </p:cNvPr>
          <p:cNvSpPr/>
          <p:nvPr/>
        </p:nvSpPr>
        <p:spPr>
          <a:xfrm>
            <a:off x="4331192" y="1913256"/>
            <a:ext cx="914400" cy="170980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10D5E20E-7451-C148-87C8-8D50E6512F04}"/>
              </a:ext>
            </a:extLst>
          </p:cNvPr>
          <p:cNvSpPr/>
          <p:nvPr/>
        </p:nvSpPr>
        <p:spPr>
          <a:xfrm>
            <a:off x="6777136" y="3623059"/>
            <a:ext cx="1726720" cy="142869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D2988A08-0A60-5B41-8B73-4BCC622CFB96}"/>
              </a:ext>
            </a:extLst>
          </p:cNvPr>
          <p:cNvSpPr/>
          <p:nvPr/>
        </p:nvSpPr>
        <p:spPr>
          <a:xfrm>
            <a:off x="4434334" y="4514984"/>
            <a:ext cx="914400" cy="170980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B9415B32-55C2-0C42-899E-E781CD1973EF}"/>
              </a:ext>
            </a:extLst>
          </p:cNvPr>
          <p:cNvSpPr txBox="1"/>
          <p:nvPr/>
        </p:nvSpPr>
        <p:spPr>
          <a:xfrm>
            <a:off x="9088632" y="1938528"/>
            <a:ext cx="2853432" cy="830997"/>
          </a:xfrm>
          <a:prstGeom prst="rect">
            <a:avLst/>
          </a:prstGeom>
          <a:noFill/>
        </p:spPr>
        <p:txBody>
          <a:bodyPr wrap="square" rtlCol="0">
            <a:spAutoFit/>
          </a:bodyPr>
          <a:lstStyle/>
          <a:p>
            <a:r>
              <a:rPr lang="en-US" sz="2400" dirty="0"/>
              <a:t>Darker = </a:t>
            </a:r>
            <a:r>
              <a:rPr lang="en-US" sz="2400" dirty="0">
                <a:solidFill>
                  <a:srgbClr val="FF0000"/>
                </a:solidFill>
              </a:rPr>
              <a:t>Faster DRT</a:t>
            </a:r>
          </a:p>
          <a:p>
            <a:r>
              <a:rPr lang="en-US" sz="2400" dirty="0"/>
              <a:t>i.e. </a:t>
            </a:r>
            <a:r>
              <a:rPr lang="en-US" sz="2400" b="1" u="sng" dirty="0"/>
              <a:t>less</a:t>
            </a:r>
            <a:r>
              <a:rPr lang="en-US" sz="2400" b="1" dirty="0"/>
              <a:t> </a:t>
            </a:r>
            <a:r>
              <a:rPr lang="en-US" sz="2400" dirty="0"/>
              <a:t>loaded</a:t>
            </a:r>
          </a:p>
        </p:txBody>
      </p:sp>
    </p:spTree>
    <p:extLst>
      <p:ext uri="{BB962C8B-B14F-4D97-AF65-F5344CB8AC3E}">
        <p14:creationId xmlns:p14="http://schemas.microsoft.com/office/powerpoint/2010/main" val="242328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D9FC-1218-FC4A-B7AD-305760F11BD4}"/>
              </a:ext>
            </a:extLst>
          </p:cNvPr>
          <p:cNvSpPr>
            <a:spLocks noGrp="1"/>
          </p:cNvSpPr>
          <p:nvPr>
            <p:ph type="title"/>
          </p:nvPr>
        </p:nvSpPr>
        <p:spPr/>
        <p:txBody>
          <a:bodyPr/>
          <a:lstStyle/>
          <a:p>
            <a:r>
              <a:rPr lang="en-US" dirty="0"/>
              <a:t>Where to?</a:t>
            </a:r>
          </a:p>
        </p:txBody>
      </p:sp>
      <p:sp>
        <p:nvSpPr>
          <p:cNvPr id="3" name="Content Placeholder 2">
            <a:extLst>
              <a:ext uri="{FF2B5EF4-FFF2-40B4-BE49-F238E27FC236}">
                <a16:creationId xmlns:a16="http://schemas.microsoft.com/office/drawing/2014/main" id="{2C045B0A-F438-964C-8010-6EF61F1E2FCB}"/>
              </a:ext>
            </a:extLst>
          </p:cNvPr>
          <p:cNvSpPr>
            <a:spLocks noGrp="1"/>
          </p:cNvSpPr>
          <p:nvPr>
            <p:ph idx="1"/>
          </p:nvPr>
        </p:nvSpPr>
        <p:spPr/>
        <p:txBody>
          <a:bodyPr>
            <a:normAutofit/>
          </a:bodyPr>
          <a:lstStyle/>
          <a:p>
            <a:endParaRPr lang="en-US" sz="2400" dirty="0"/>
          </a:p>
          <a:p>
            <a:r>
              <a:rPr lang="en-US" sz="2400" dirty="0"/>
              <a:t>Compare selected vs others?</a:t>
            </a:r>
          </a:p>
          <a:p>
            <a:endParaRPr lang="en-US" sz="2200" dirty="0"/>
          </a:p>
          <a:p>
            <a:r>
              <a:rPr lang="en-US" sz="2400" dirty="0"/>
              <a:t>Link to other metrics?</a:t>
            </a:r>
          </a:p>
          <a:p>
            <a:endParaRPr lang="en-US" sz="2400" dirty="0"/>
          </a:p>
          <a:p>
            <a:r>
              <a:rPr lang="en-US" sz="2400" dirty="0"/>
              <a:t>Compare to qualified personnel?</a:t>
            </a:r>
          </a:p>
          <a:p>
            <a:endParaRPr lang="en-US" sz="2400" dirty="0"/>
          </a:p>
          <a:p>
            <a:endParaRPr lang="en-US" sz="2400" dirty="0"/>
          </a:p>
        </p:txBody>
      </p:sp>
      <p:pic>
        <p:nvPicPr>
          <p:cNvPr id="4" name="Picture 3" descr="photo.jpg">
            <a:extLst>
              <a:ext uri="{FF2B5EF4-FFF2-40B4-BE49-F238E27FC236}">
                <a16:creationId xmlns:a16="http://schemas.microsoft.com/office/drawing/2014/main" id="{3CA9DFE8-3CF9-D646-B037-686406D8F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242134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701F-34B3-5D47-8349-F28300AB7F12}"/>
              </a:ext>
            </a:extLst>
          </p:cNvPr>
          <p:cNvSpPr>
            <a:spLocks noGrp="1"/>
          </p:cNvSpPr>
          <p:nvPr>
            <p:ph type="title"/>
          </p:nvPr>
        </p:nvSpPr>
        <p:spPr/>
        <p:txBody>
          <a:bodyPr/>
          <a:lstStyle/>
          <a:p>
            <a:r>
              <a:rPr lang="en-US" b="1" dirty="0"/>
              <a:t>Cognitive Workload Limitations</a:t>
            </a:r>
          </a:p>
        </p:txBody>
      </p:sp>
      <p:sp>
        <p:nvSpPr>
          <p:cNvPr id="3" name="Content Placeholder 2">
            <a:extLst>
              <a:ext uri="{FF2B5EF4-FFF2-40B4-BE49-F238E27FC236}">
                <a16:creationId xmlns:a16="http://schemas.microsoft.com/office/drawing/2014/main" id="{C4BB0F4E-0CE8-A74F-9B72-D156804C3240}"/>
              </a:ext>
            </a:extLst>
          </p:cNvPr>
          <p:cNvSpPr>
            <a:spLocks noGrp="1"/>
          </p:cNvSpPr>
          <p:nvPr>
            <p:ph idx="1"/>
          </p:nvPr>
        </p:nvSpPr>
        <p:spPr>
          <a:xfrm>
            <a:off x="838200" y="1825625"/>
            <a:ext cx="10515600" cy="4667250"/>
          </a:xfrm>
        </p:spPr>
        <p:txBody>
          <a:bodyPr>
            <a:normAutofit lnSpcReduction="10000"/>
          </a:bodyPr>
          <a:lstStyle/>
          <a:p>
            <a:pPr marL="0" indent="0" algn="ctr">
              <a:buNone/>
            </a:pPr>
            <a:r>
              <a:rPr lang="en-US" dirty="0"/>
              <a:t>Resources are a finite pool</a:t>
            </a:r>
          </a:p>
          <a:p>
            <a:pPr marL="0" indent="0">
              <a:buNone/>
            </a:pPr>
            <a:endParaRPr lang="en-US" dirty="0"/>
          </a:p>
          <a:p>
            <a:pPr marL="0" indent="0">
              <a:buNone/>
            </a:pPr>
            <a:r>
              <a:rPr lang="en-US" dirty="0"/>
              <a:t>Not enough resources available </a:t>
            </a:r>
            <a:r>
              <a:rPr lang="en-US" dirty="0">
                <a:sym typeface="Wingdings" pitchFamily="2" charset="2"/>
              </a:rPr>
              <a:t> Overload</a:t>
            </a:r>
          </a:p>
          <a:p>
            <a:pPr marL="0" indent="0">
              <a:buNone/>
            </a:pPr>
            <a:endParaRPr lang="en-US" dirty="0">
              <a:sym typeface="Wingdings" pitchFamily="2" charset="2"/>
            </a:endParaRPr>
          </a:p>
          <a:p>
            <a:pPr marL="0" indent="0">
              <a:buNone/>
            </a:pPr>
            <a:r>
              <a:rPr lang="en-US" dirty="0">
                <a:sym typeface="Wingdings" pitchFamily="2" charset="2"/>
              </a:rPr>
              <a:t>		Overload  mistakes and ↓ performance </a:t>
            </a:r>
          </a:p>
          <a:p>
            <a:pPr marL="0" indent="0">
              <a:buNone/>
            </a:pPr>
            <a:endParaRPr lang="en-US" dirty="0">
              <a:sym typeface="Wingdings" pitchFamily="2" charset="2"/>
            </a:endParaRPr>
          </a:p>
          <a:p>
            <a:pPr marL="0" indent="0">
              <a:buNone/>
            </a:pPr>
            <a:r>
              <a:rPr lang="en-US" dirty="0">
                <a:sym typeface="Wingdings" pitchFamily="2" charset="2"/>
              </a:rPr>
              <a:t>			Overload </a:t>
            </a:r>
            <a:r>
              <a:rPr lang="en-US" sz="4000" dirty="0">
                <a:sym typeface="Wingdings" pitchFamily="2" charset="2"/>
              </a:rPr>
              <a:t>=</a:t>
            </a:r>
            <a:r>
              <a:rPr lang="en-US" dirty="0">
                <a:sym typeface="Wingdings" pitchFamily="2" charset="2"/>
              </a:rPr>
              <a:t> too many tasks OR too difficult</a:t>
            </a:r>
          </a:p>
          <a:p>
            <a:pPr marL="0" indent="0">
              <a:buNone/>
            </a:pPr>
            <a:endParaRPr lang="en-US" dirty="0">
              <a:sym typeface="Wingdings" pitchFamily="2" charset="2"/>
            </a:endParaRPr>
          </a:p>
          <a:p>
            <a:pPr marL="0" indent="0">
              <a:buNone/>
            </a:pPr>
            <a:r>
              <a:rPr lang="en-US" dirty="0"/>
              <a:t>					“Underload” also exists </a:t>
            </a:r>
          </a:p>
        </p:txBody>
      </p:sp>
      <p:pic>
        <p:nvPicPr>
          <p:cNvPr id="8" name="Picture 7">
            <a:extLst>
              <a:ext uri="{FF2B5EF4-FFF2-40B4-BE49-F238E27FC236}">
                <a16:creationId xmlns:a16="http://schemas.microsoft.com/office/drawing/2014/main" id="{D7108A22-AD5F-954B-8548-4F9A97C3CB00}"/>
              </a:ext>
            </a:extLst>
          </p:cNvPr>
          <p:cNvPicPr>
            <a:picLocks noChangeAspect="1"/>
          </p:cNvPicPr>
          <p:nvPr/>
        </p:nvPicPr>
        <p:blipFill>
          <a:blip r:embed="rId2"/>
          <a:stretch>
            <a:fillRect/>
          </a:stretch>
        </p:blipFill>
        <p:spPr>
          <a:xfrm>
            <a:off x="393700" y="4383088"/>
            <a:ext cx="2794000" cy="1790700"/>
          </a:xfrm>
          <a:prstGeom prst="rect">
            <a:avLst/>
          </a:prstGeom>
        </p:spPr>
      </p:pic>
      <p:pic>
        <p:nvPicPr>
          <p:cNvPr id="10" name="Picture 9">
            <a:extLst>
              <a:ext uri="{FF2B5EF4-FFF2-40B4-BE49-F238E27FC236}">
                <a16:creationId xmlns:a16="http://schemas.microsoft.com/office/drawing/2014/main" id="{82852473-D3F5-FE42-B8FE-83298C22E855}"/>
              </a:ext>
            </a:extLst>
          </p:cNvPr>
          <p:cNvPicPr>
            <a:picLocks noChangeAspect="1"/>
          </p:cNvPicPr>
          <p:nvPr/>
        </p:nvPicPr>
        <p:blipFill>
          <a:blip r:embed="rId3"/>
          <a:stretch>
            <a:fillRect/>
          </a:stretch>
        </p:blipFill>
        <p:spPr>
          <a:xfrm>
            <a:off x="9004300" y="850900"/>
            <a:ext cx="2794000" cy="2603500"/>
          </a:xfrm>
          <a:prstGeom prst="rect">
            <a:avLst/>
          </a:prstGeom>
        </p:spPr>
      </p:pic>
    </p:spTree>
    <p:extLst>
      <p:ext uri="{BB962C8B-B14F-4D97-AF65-F5344CB8AC3E}">
        <p14:creationId xmlns:p14="http://schemas.microsoft.com/office/powerpoint/2010/main" val="753089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D9FC-1218-FC4A-B7AD-305760F11BD4}"/>
              </a:ext>
            </a:extLst>
          </p:cNvPr>
          <p:cNvSpPr>
            <a:spLocks noGrp="1"/>
          </p:cNvSpPr>
          <p:nvPr>
            <p:ph type="title"/>
          </p:nvPr>
        </p:nvSpPr>
        <p:spPr/>
        <p:txBody>
          <a:bodyPr/>
          <a:lstStyle/>
          <a:p>
            <a:r>
              <a:rPr lang="en-US" dirty="0"/>
              <a:t>Where to?</a:t>
            </a:r>
          </a:p>
        </p:txBody>
      </p:sp>
      <p:sp>
        <p:nvSpPr>
          <p:cNvPr id="3" name="Content Placeholder 2">
            <a:extLst>
              <a:ext uri="{FF2B5EF4-FFF2-40B4-BE49-F238E27FC236}">
                <a16:creationId xmlns:a16="http://schemas.microsoft.com/office/drawing/2014/main" id="{2C045B0A-F438-964C-8010-6EF61F1E2FCB}"/>
              </a:ext>
            </a:extLst>
          </p:cNvPr>
          <p:cNvSpPr>
            <a:spLocks noGrp="1"/>
          </p:cNvSpPr>
          <p:nvPr>
            <p:ph idx="1"/>
          </p:nvPr>
        </p:nvSpPr>
        <p:spPr/>
        <p:txBody>
          <a:bodyPr>
            <a:normAutofit/>
          </a:bodyPr>
          <a:lstStyle/>
          <a:p>
            <a:endParaRPr lang="en-US" sz="2400" dirty="0"/>
          </a:p>
          <a:p>
            <a:r>
              <a:rPr lang="en-US" sz="2400" strike="sngStrike" dirty="0"/>
              <a:t>Compare selected vs others?</a:t>
            </a:r>
          </a:p>
          <a:p>
            <a:pPr marL="0" indent="0">
              <a:buNone/>
            </a:pPr>
            <a:endParaRPr lang="en-US" sz="2400" strike="sngStrike" dirty="0"/>
          </a:p>
          <a:p>
            <a:r>
              <a:rPr lang="en-US" sz="2400" dirty="0"/>
              <a:t>Link to other metrics?</a:t>
            </a:r>
          </a:p>
          <a:p>
            <a:endParaRPr lang="en-US" sz="2400" dirty="0"/>
          </a:p>
          <a:p>
            <a:r>
              <a:rPr lang="en-US" sz="2400" dirty="0"/>
              <a:t>Compare to qualified personnel?</a:t>
            </a:r>
          </a:p>
          <a:p>
            <a:endParaRPr lang="en-US" sz="2400" dirty="0"/>
          </a:p>
          <a:p>
            <a:endParaRPr lang="en-US" sz="2400" dirty="0"/>
          </a:p>
        </p:txBody>
      </p:sp>
      <p:pic>
        <p:nvPicPr>
          <p:cNvPr id="4" name="Picture 3" descr="photo.jpg">
            <a:extLst>
              <a:ext uri="{FF2B5EF4-FFF2-40B4-BE49-F238E27FC236}">
                <a16:creationId xmlns:a16="http://schemas.microsoft.com/office/drawing/2014/main" id="{3CA9DFE8-3CF9-D646-B037-686406D8F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102303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D9FC-1218-FC4A-B7AD-305760F11BD4}"/>
              </a:ext>
            </a:extLst>
          </p:cNvPr>
          <p:cNvSpPr>
            <a:spLocks noGrp="1"/>
          </p:cNvSpPr>
          <p:nvPr>
            <p:ph type="title"/>
          </p:nvPr>
        </p:nvSpPr>
        <p:spPr/>
        <p:txBody>
          <a:bodyPr/>
          <a:lstStyle/>
          <a:p>
            <a:r>
              <a:rPr lang="en-US" dirty="0"/>
              <a:t>Where to?</a:t>
            </a:r>
          </a:p>
        </p:txBody>
      </p:sp>
      <p:sp>
        <p:nvSpPr>
          <p:cNvPr id="3" name="Content Placeholder 2">
            <a:extLst>
              <a:ext uri="{FF2B5EF4-FFF2-40B4-BE49-F238E27FC236}">
                <a16:creationId xmlns:a16="http://schemas.microsoft.com/office/drawing/2014/main" id="{2C045B0A-F438-964C-8010-6EF61F1E2FCB}"/>
              </a:ext>
            </a:extLst>
          </p:cNvPr>
          <p:cNvSpPr>
            <a:spLocks noGrp="1"/>
          </p:cNvSpPr>
          <p:nvPr>
            <p:ph idx="1"/>
          </p:nvPr>
        </p:nvSpPr>
        <p:spPr/>
        <p:txBody>
          <a:bodyPr>
            <a:normAutofit/>
          </a:bodyPr>
          <a:lstStyle/>
          <a:p>
            <a:endParaRPr lang="en-US" sz="2400" dirty="0"/>
          </a:p>
          <a:p>
            <a:r>
              <a:rPr lang="en-US" sz="2400" strike="sngStrike" dirty="0"/>
              <a:t>Compare selected vs others?</a:t>
            </a:r>
          </a:p>
          <a:p>
            <a:endParaRPr lang="en-US" sz="2400" dirty="0"/>
          </a:p>
          <a:p>
            <a:r>
              <a:rPr lang="en-US" sz="2400" strike="sngStrike" dirty="0"/>
              <a:t>Link to other metrics?</a:t>
            </a:r>
          </a:p>
          <a:p>
            <a:endParaRPr lang="en-US" sz="2400" dirty="0"/>
          </a:p>
          <a:p>
            <a:r>
              <a:rPr lang="en-US" sz="2400" dirty="0"/>
              <a:t>Compare to qualified personnel?</a:t>
            </a:r>
          </a:p>
          <a:p>
            <a:endParaRPr lang="en-US" sz="2400" dirty="0"/>
          </a:p>
          <a:p>
            <a:endParaRPr lang="en-US" sz="2400" dirty="0"/>
          </a:p>
        </p:txBody>
      </p:sp>
      <p:pic>
        <p:nvPicPr>
          <p:cNvPr id="4" name="Picture 3" descr="photo.jpg">
            <a:extLst>
              <a:ext uri="{FF2B5EF4-FFF2-40B4-BE49-F238E27FC236}">
                <a16:creationId xmlns:a16="http://schemas.microsoft.com/office/drawing/2014/main" id="{3CA9DFE8-3CF9-D646-B037-686406D8F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2091877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D9FC-1218-FC4A-B7AD-305760F11BD4}"/>
              </a:ext>
            </a:extLst>
          </p:cNvPr>
          <p:cNvSpPr>
            <a:spLocks noGrp="1"/>
          </p:cNvSpPr>
          <p:nvPr>
            <p:ph type="title"/>
          </p:nvPr>
        </p:nvSpPr>
        <p:spPr/>
        <p:txBody>
          <a:bodyPr/>
          <a:lstStyle/>
          <a:p>
            <a:r>
              <a:rPr lang="en-US" dirty="0"/>
              <a:t>Where to?</a:t>
            </a:r>
          </a:p>
        </p:txBody>
      </p:sp>
      <p:sp>
        <p:nvSpPr>
          <p:cNvPr id="3" name="Content Placeholder 2">
            <a:extLst>
              <a:ext uri="{FF2B5EF4-FFF2-40B4-BE49-F238E27FC236}">
                <a16:creationId xmlns:a16="http://schemas.microsoft.com/office/drawing/2014/main" id="{2C045B0A-F438-964C-8010-6EF61F1E2FCB}"/>
              </a:ext>
            </a:extLst>
          </p:cNvPr>
          <p:cNvSpPr>
            <a:spLocks noGrp="1"/>
          </p:cNvSpPr>
          <p:nvPr>
            <p:ph idx="1"/>
          </p:nvPr>
        </p:nvSpPr>
        <p:spPr/>
        <p:txBody>
          <a:bodyPr>
            <a:normAutofit/>
          </a:bodyPr>
          <a:lstStyle/>
          <a:p>
            <a:endParaRPr lang="en-US" sz="2400" dirty="0"/>
          </a:p>
          <a:p>
            <a:r>
              <a:rPr lang="en-US" sz="2400" strike="sngStrike" dirty="0"/>
              <a:t>Compare selected vs others?</a:t>
            </a:r>
          </a:p>
          <a:p>
            <a:endParaRPr lang="en-US" sz="2400" dirty="0"/>
          </a:p>
          <a:p>
            <a:r>
              <a:rPr lang="en-US" sz="2400" strike="sngStrike" dirty="0"/>
              <a:t>Link to other metrics?</a:t>
            </a:r>
          </a:p>
          <a:p>
            <a:endParaRPr lang="en-US" sz="2400" dirty="0"/>
          </a:p>
          <a:p>
            <a:r>
              <a:rPr lang="en-US" sz="2400" b="1" dirty="0">
                <a:solidFill>
                  <a:srgbClr val="FF0000"/>
                </a:solidFill>
              </a:rPr>
              <a:t>Compare to qualified personnel?</a:t>
            </a:r>
          </a:p>
          <a:p>
            <a:endParaRPr lang="en-US" sz="2400" dirty="0"/>
          </a:p>
          <a:p>
            <a:endParaRPr lang="en-US" sz="2400" dirty="0"/>
          </a:p>
        </p:txBody>
      </p:sp>
      <p:pic>
        <p:nvPicPr>
          <p:cNvPr id="4" name="Picture 3" descr="photo.jpg">
            <a:extLst>
              <a:ext uri="{FF2B5EF4-FFF2-40B4-BE49-F238E27FC236}">
                <a16:creationId xmlns:a16="http://schemas.microsoft.com/office/drawing/2014/main" id="{3CA9DFE8-3CF9-D646-B037-686406D8F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3856751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711" y="187034"/>
            <a:ext cx="10515600" cy="1325563"/>
          </a:xfrm>
        </p:spPr>
        <p:txBody>
          <a:bodyPr/>
          <a:lstStyle/>
          <a:p>
            <a:r>
              <a:rPr lang="en-US" dirty="0"/>
              <a:t>Combat Controller Outcomes</a:t>
            </a:r>
          </a:p>
        </p:txBody>
      </p:sp>
      <p:pic>
        <p:nvPicPr>
          <p:cNvPr id="5" name="Picture 4" descr="phot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pic>
        <p:nvPicPr>
          <p:cNvPr id="16" name="Picture 15">
            <a:extLst>
              <a:ext uri="{FF2B5EF4-FFF2-40B4-BE49-F238E27FC236}">
                <a16:creationId xmlns:a16="http://schemas.microsoft.com/office/drawing/2014/main" id="{9CC08439-3662-AA4A-84ED-9DB797F0F9B0}"/>
              </a:ext>
            </a:extLst>
          </p:cNvPr>
          <p:cNvPicPr>
            <a:picLocks noChangeAspect="1"/>
          </p:cNvPicPr>
          <p:nvPr/>
        </p:nvPicPr>
        <p:blipFill>
          <a:blip r:embed="rId3"/>
          <a:stretch>
            <a:fillRect/>
          </a:stretch>
        </p:blipFill>
        <p:spPr>
          <a:xfrm>
            <a:off x="1617033" y="1699631"/>
            <a:ext cx="9155352" cy="4905013"/>
          </a:xfrm>
          <a:prstGeom prst="rect">
            <a:avLst/>
          </a:prstGeom>
        </p:spPr>
      </p:pic>
      <p:sp>
        <p:nvSpPr>
          <p:cNvPr id="6" name="Oval 5">
            <a:extLst>
              <a:ext uri="{FF2B5EF4-FFF2-40B4-BE49-F238E27FC236}">
                <a16:creationId xmlns:a16="http://schemas.microsoft.com/office/drawing/2014/main" id="{951918F5-FE22-C248-A4DA-51664FFE3ECE}"/>
              </a:ext>
            </a:extLst>
          </p:cNvPr>
          <p:cNvSpPr/>
          <p:nvPr/>
        </p:nvSpPr>
        <p:spPr>
          <a:xfrm rot="215771">
            <a:off x="2702809" y="2263985"/>
            <a:ext cx="914400" cy="3084629"/>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288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23EC-0EF3-CE44-89AD-BA64A6A49620}"/>
              </a:ext>
            </a:extLst>
          </p:cNvPr>
          <p:cNvSpPr>
            <a:spLocks noGrp="1"/>
          </p:cNvSpPr>
          <p:nvPr>
            <p:ph type="title"/>
          </p:nvPr>
        </p:nvSpPr>
        <p:spPr/>
        <p:txBody>
          <a:bodyPr/>
          <a:lstStyle/>
          <a:p>
            <a:r>
              <a:rPr lang="en-US" dirty="0"/>
              <a:t>What does this mean?</a:t>
            </a:r>
          </a:p>
        </p:txBody>
      </p:sp>
      <p:sp>
        <p:nvSpPr>
          <p:cNvPr id="3" name="Content Placeholder 2">
            <a:extLst>
              <a:ext uri="{FF2B5EF4-FFF2-40B4-BE49-F238E27FC236}">
                <a16:creationId xmlns:a16="http://schemas.microsoft.com/office/drawing/2014/main" id="{0B43F16A-60E2-6846-B452-03881FFE55CF}"/>
              </a:ext>
            </a:extLst>
          </p:cNvPr>
          <p:cNvSpPr>
            <a:spLocks noGrp="1"/>
          </p:cNvSpPr>
          <p:nvPr>
            <p:ph idx="1"/>
          </p:nvPr>
        </p:nvSpPr>
        <p:spPr>
          <a:xfrm>
            <a:off x="1097280" y="1319212"/>
            <a:ext cx="10058400" cy="4495105"/>
          </a:xfrm>
        </p:spPr>
        <p:txBody>
          <a:bodyPr>
            <a:normAutofit lnSpcReduction="10000"/>
          </a:bodyPr>
          <a:lstStyle/>
          <a:p>
            <a:pPr algn="ctr">
              <a:lnSpc>
                <a:spcPct val="150000"/>
              </a:lnSpc>
            </a:pPr>
            <a:endParaRPr lang="en-US" sz="2800" b="1" dirty="0"/>
          </a:p>
          <a:p>
            <a:pPr algn="ctr">
              <a:lnSpc>
                <a:spcPct val="150000"/>
              </a:lnSpc>
            </a:pPr>
            <a:r>
              <a:rPr lang="en-US" sz="2800" b="1" dirty="0"/>
              <a:t>DRT is effective in showing workload differences between subjects</a:t>
            </a:r>
          </a:p>
          <a:p>
            <a:pPr algn="ctr">
              <a:lnSpc>
                <a:spcPct val="150000"/>
              </a:lnSpc>
            </a:pPr>
            <a:r>
              <a:rPr lang="en-US" sz="2400" dirty="0"/>
              <a:t>Group differences exist between students and highly skilled combat controllers</a:t>
            </a:r>
          </a:p>
          <a:p>
            <a:pPr algn="ctr">
              <a:lnSpc>
                <a:spcPct val="150000"/>
              </a:lnSpc>
            </a:pPr>
            <a:r>
              <a:rPr lang="en-US" sz="2400" dirty="0"/>
              <a:t>Get military people to do your studies</a:t>
            </a:r>
          </a:p>
          <a:p>
            <a:pPr algn="ctr">
              <a:lnSpc>
                <a:spcPct val="150000"/>
              </a:lnSpc>
            </a:pPr>
            <a:r>
              <a:rPr lang="en-US" sz="2400" dirty="0"/>
              <a:t>Future: joint modelling</a:t>
            </a:r>
          </a:p>
          <a:p>
            <a:pPr marL="0" indent="0" algn="ctr">
              <a:buNone/>
            </a:pPr>
            <a:endParaRPr lang="en-US" sz="2400" dirty="0"/>
          </a:p>
        </p:txBody>
      </p:sp>
      <p:pic>
        <p:nvPicPr>
          <p:cNvPr id="4" name="Picture 3" descr="photo.jpg">
            <a:extLst>
              <a:ext uri="{FF2B5EF4-FFF2-40B4-BE49-F238E27FC236}">
                <a16:creationId xmlns:a16="http://schemas.microsoft.com/office/drawing/2014/main" id="{CE9CA0A9-BBD5-0342-8AC7-10981121F0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spTree>
    <p:extLst>
      <p:ext uri="{BB962C8B-B14F-4D97-AF65-F5344CB8AC3E}">
        <p14:creationId xmlns:p14="http://schemas.microsoft.com/office/powerpoint/2010/main" val="27831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2871-CCA1-EF44-9BC0-5E03728BA80C}"/>
              </a:ext>
            </a:extLst>
          </p:cNvPr>
          <p:cNvSpPr>
            <a:spLocks noGrp="1"/>
          </p:cNvSpPr>
          <p:nvPr>
            <p:ph type="title"/>
          </p:nvPr>
        </p:nvSpPr>
        <p:spPr/>
        <p:txBody>
          <a:bodyPr/>
          <a:lstStyle/>
          <a:p>
            <a:r>
              <a:rPr lang="en-US" dirty="0"/>
              <a:t>Modelling</a:t>
            </a:r>
          </a:p>
        </p:txBody>
      </p:sp>
      <p:sp>
        <p:nvSpPr>
          <p:cNvPr id="3" name="Text Placeholder 2">
            <a:extLst>
              <a:ext uri="{FF2B5EF4-FFF2-40B4-BE49-F238E27FC236}">
                <a16:creationId xmlns:a16="http://schemas.microsoft.com/office/drawing/2014/main" id="{CF8F1D05-58AD-AD49-A748-FAB269BEEDE2}"/>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FFB1971D-A5AA-754F-9C84-BC69D0958656}"/>
              </a:ext>
            </a:extLst>
          </p:cNvPr>
          <p:cNvPicPr>
            <a:picLocks noChangeAspect="1"/>
          </p:cNvPicPr>
          <p:nvPr/>
        </p:nvPicPr>
        <p:blipFill>
          <a:blip r:embed="rId2"/>
          <a:stretch>
            <a:fillRect/>
          </a:stretch>
        </p:blipFill>
        <p:spPr>
          <a:xfrm>
            <a:off x="7233855" y="637483"/>
            <a:ext cx="4447304" cy="2506662"/>
          </a:xfrm>
          <a:prstGeom prst="rect">
            <a:avLst/>
          </a:prstGeom>
        </p:spPr>
      </p:pic>
    </p:spTree>
    <p:extLst>
      <p:ext uri="{BB962C8B-B14F-4D97-AF65-F5344CB8AC3E}">
        <p14:creationId xmlns:p14="http://schemas.microsoft.com/office/powerpoint/2010/main" val="3170626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F23F-3CE2-A240-B8D9-1F7C2358EE40}"/>
              </a:ext>
            </a:extLst>
          </p:cNvPr>
          <p:cNvSpPr>
            <a:spLocks noGrp="1"/>
          </p:cNvSpPr>
          <p:nvPr>
            <p:ph type="title"/>
          </p:nvPr>
        </p:nvSpPr>
        <p:spPr/>
        <p:txBody>
          <a:bodyPr/>
          <a:lstStyle/>
          <a:p>
            <a:r>
              <a:rPr lang="en-US" dirty="0"/>
              <a:t>Accumulator Models</a:t>
            </a:r>
          </a:p>
        </p:txBody>
      </p:sp>
      <p:sp>
        <p:nvSpPr>
          <p:cNvPr id="3" name="Content Placeholder 2">
            <a:extLst>
              <a:ext uri="{FF2B5EF4-FFF2-40B4-BE49-F238E27FC236}">
                <a16:creationId xmlns:a16="http://schemas.microsoft.com/office/drawing/2014/main" id="{FD27BB5D-DC20-204B-9B2F-6F7BD53E0BA7}"/>
              </a:ext>
            </a:extLst>
          </p:cNvPr>
          <p:cNvSpPr>
            <a:spLocks noGrp="1"/>
          </p:cNvSpPr>
          <p:nvPr>
            <p:ph idx="1"/>
          </p:nvPr>
        </p:nvSpPr>
        <p:spPr/>
        <p:txBody>
          <a:bodyPr/>
          <a:lstStyle/>
          <a:p>
            <a:pPr algn="ctr"/>
            <a:r>
              <a:rPr lang="en-US" dirty="0"/>
              <a:t>Models of Responding</a:t>
            </a:r>
          </a:p>
          <a:p>
            <a:r>
              <a:rPr lang="en-US" dirty="0"/>
              <a:t>We accumulate evidence </a:t>
            </a:r>
          </a:p>
          <a:p>
            <a:pPr lvl="1"/>
            <a:r>
              <a:rPr lang="en-US" dirty="0"/>
              <a:t>At a rate </a:t>
            </a:r>
          </a:p>
          <a:p>
            <a:endParaRPr lang="en-US" dirty="0"/>
          </a:p>
          <a:p>
            <a:r>
              <a:rPr lang="en-US" dirty="0"/>
              <a:t>We hit a threshold</a:t>
            </a:r>
          </a:p>
          <a:p>
            <a:pPr lvl="1"/>
            <a:r>
              <a:rPr lang="en-US" dirty="0"/>
              <a:t>Can vary with caution</a:t>
            </a:r>
          </a:p>
          <a:p>
            <a:endParaRPr lang="en-US" dirty="0"/>
          </a:p>
          <a:p>
            <a:r>
              <a:rPr lang="en-US" dirty="0"/>
              <a:t>We make a decision</a:t>
            </a:r>
          </a:p>
        </p:txBody>
      </p:sp>
    </p:spTree>
    <p:extLst>
      <p:ext uri="{BB962C8B-B14F-4D97-AF65-F5344CB8AC3E}">
        <p14:creationId xmlns:p14="http://schemas.microsoft.com/office/powerpoint/2010/main" val="2843751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4B56-963B-C34C-9B4E-E4FD73D4CB54}"/>
              </a:ext>
            </a:extLst>
          </p:cNvPr>
          <p:cNvSpPr>
            <a:spLocks noGrp="1"/>
          </p:cNvSpPr>
          <p:nvPr>
            <p:ph type="title"/>
          </p:nvPr>
        </p:nvSpPr>
        <p:spPr/>
        <p:txBody>
          <a:bodyPr/>
          <a:lstStyle/>
          <a:p>
            <a:r>
              <a:rPr lang="en-US" dirty="0"/>
              <a:t>LBA</a:t>
            </a:r>
          </a:p>
        </p:txBody>
      </p:sp>
      <p:sp>
        <p:nvSpPr>
          <p:cNvPr id="3" name="Content Placeholder 2">
            <a:extLst>
              <a:ext uri="{FF2B5EF4-FFF2-40B4-BE49-F238E27FC236}">
                <a16:creationId xmlns:a16="http://schemas.microsoft.com/office/drawing/2014/main" id="{D7EFE102-5A41-774A-A368-733212A9CC8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576D389B-F35F-1F47-BE97-8C446ABC67F0}"/>
              </a:ext>
            </a:extLst>
          </p:cNvPr>
          <p:cNvPicPr>
            <a:picLocks noChangeAspect="1"/>
          </p:cNvPicPr>
          <p:nvPr/>
        </p:nvPicPr>
        <p:blipFill>
          <a:blip r:embed="rId2"/>
          <a:stretch>
            <a:fillRect/>
          </a:stretch>
        </p:blipFill>
        <p:spPr>
          <a:xfrm>
            <a:off x="1986906" y="1690688"/>
            <a:ext cx="8564616" cy="4242035"/>
          </a:xfrm>
          <a:prstGeom prst="rect">
            <a:avLst/>
          </a:prstGeom>
        </p:spPr>
      </p:pic>
    </p:spTree>
    <p:extLst>
      <p:ext uri="{BB962C8B-B14F-4D97-AF65-F5344CB8AC3E}">
        <p14:creationId xmlns:p14="http://schemas.microsoft.com/office/powerpoint/2010/main" val="2349110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0F60-DBC3-584D-9C77-672A94D5472B}"/>
              </a:ext>
            </a:extLst>
          </p:cNvPr>
          <p:cNvSpPr>
            <a:spLocks noGrp="1"/>
          </p:cNvSpPr>
          <p:nvPr>
            <p:ph type="title"/>
          </p:nvPr>
        </p:nvSpPr>
        <p:spPr/>
        <p:txBody>
          <a:bodyPr/>
          <a:lstStyle/>
          <a:p>
            <a:r>
              <a:rPr lang="en-US" dirty="0"/>
              <a:t>MOT Modelling</a:t>
            </a:r>
          </a:p>
        </p:txBody>
      </p:sp>
      <p:sp>
        <p:nvSpPr>
          <p:cNvPr id="3" name="Content Placeholder 2">
            <a:extLst>
              <a:ext uri="{FF2B5EF4-FFF2-40B4-BE49-F238E27FC236}">
                <a16:creationId xmlns:a16="http://schemas.microsoft.com/office/drawing/2014/main" id="{B3E2E444-DDB7-FE41-BB28-9F991058B46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0B70C853-B6EB-9D4E-9820-D51D731E6AEC}"/>
              </a:ext>
            </a:extLst>
          </p:cNvPr>
          <p:cNvPicPr>
            <a:picLocks noChangeAspect="1"/>
          </p:cNvPicPr>
          <p:nvPr/>
        </p:nvPicPr>
        <p:blipFill rotWithShape="1">
          <a:blip r:embed="rId2"/>
          <a:srcRect l="18966" b="50000"/>
          <a:stretch/>
        </p:blipFill>
        <p:spPr>
          <a:xfrm>
            <a:off x="1075037" y="2091863"/>
            <a:ext cx="9886188" cy="3723522"/>
          </a:xfrm>
          <a:prstGeom prst="rect">
            <a:avLst/>
          </a:prstGeom>
        </p:spPr>
      </p:pic>
      <p:sp>
        <p:nvSpPr>
          <p:cNvPr id="8" name="TextBox 7">
            <a:extLst>
              <a:ext uri="{FF2B5EF4-FFF2-40B4-BE49-F238E27FC236}">
                <a16:creationId xmlns:a16="http://schemas.microsoft.com/office/drawing/2014/main" id="{4C980FC7-D720-A541-BFA5-E9E98BE6AC3D}"/>
              </a:ext>
            </a:extLst>
          </p:cNvPr>
          <p:cNvSpPr txBox="1"/>
          <p:nvPr/>
        </p:nvSpPr>
        <p:spPr>
          <a:xfrm>
            <a:off x="3800104" y="2091862"/>
            <a:ext cx="2392352" cy="461665"/>
          </a:xfrm>
          <a:prstGeom prst="rect">
            <a:avLst/>
          </a:prstGeom>
          <a:solidFill>
            <a:schemeClr val="bg1"/>
          </a:solidFill>
          <a:ln>
            <a:solidFill>
              <a:schemeClr val="bg1"/>
            </a:solidFill>
          </a:ln>
        </p:spPr>
        <p:txBody>
          <a:bodyPr wrap="square" rtlCol="0">
            <a:spAutoFit/>
          </a:bodyPr>
          <a:lstStyle/>
          <a:p>
            <a:r>
              <a:rPr lang="en-US" sz="2400" dirty="0"/>
              <a:t>Respond “target”</a:t>
            </a:r>
          </a:p>
        </p:txBody>
      </p:sp>
      <p:sp>
        <p:nvSpPr>
          <p:cNvPr id="9" name="TextBox 8">
            <a:extLst>
              <a:ext uri="{FF2B5EF4-FFF2-40B4-BE49-F238E27FC236}">
                <a16:creationId xmlns:a16="http://schemas.microsoft.com/office/drawing/2014/main" id="{2BA17350-64F9-6E4B-BA4C-557DD488CC74}"/>
              </a:ext>
            </a:extLst>
          </p:cNvPr>
          <p:cNvSpPr txBox="1"/>
          <p:nvPr/>
        </p:nvSpPr>
        <p:spPr>
          <a:xfrm>
            <a:off x="8170224" y="2091863"/>
            <a:ext cx="2946740" cy="461665"/>
          </a:xfrm>
          <a:prstGeom prst="rect">
            <a:avLst/>
          </a:prstGeom>
          <a:solidFill>
            <a:schemeClr val="bg1"/>
          </a:solidFill>
          <a:ln>
            <a:solidFill>
              <a:schemeClr val="bg1"/>
            </a:solidFill>
          </a:ln>
        </p:spPr>
        <p:txBody>
          <a:bodyPr wrap="square" rtlCol="0">
            <a:spAutoFit/>
          </a:bodyPr>
          <a:lstStyle/>
          <a:p>
            <a:r>
              <a:rPr lang="en-US" sz="2400" dirty="0"/>
              <a:t>Respond “not target”</a:t>
            </a:r>
          </a:p>
        </p:txBody>
      </p:sp>
    </p:spTree>
    <p:extLst>
      <p:ext uri="{BB962C8B-B14F-4D97-AF65-F5344CB8AC3E}">
        <p14:creationId xmlns:p14="http://schemas.microsoft.com/office/powerpoint/2010/main" val="2650749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6266-924C-E746-8E94-4779B0512C02}"/>
              </a:ext>
            </a:extLst>
          </p:cNvPr>
          <p:cNvSpPr>
            <a:spLocks noGrp="1"/>
          </p:cNvSpPr>
          <p:nvPr>
            <p:ph type="title"/>
          </p:nvPr>
        </p:nvSpPr>
        <p:spPr/>
        <p:txBody>
          <a:bodyPr/>
          <a:lstStyle/>
          <a:p>
            <a:r>
              <a:rPr lang="en-US" dirty="0"/>
              <a:t>Shifted-Wald - DRT</a:t>
            </a:r>
          </a:p>
        </p:txBody>
      </p:sp>
      <p:sp>
        <p:nvSpPr>
          <p:cNvPr id="3" name="Content Placeholder 2">
            <a:extLst>
              <a:ext uri="{FF2B5EF4-FFF2-40B4-BE49-F238E27FC236}">
                <a16:creationId xmlns:a16="http://schemas.microsoft.com/office/drawing/2014/main" id="{75B68264-22C7-294D-8EA8-D6EE843963B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6B8C3A7-0D43-A141-A21B-E326611ADCB4}"/>
              </a:ext>
            </a:extLst>
          </p:cNvPr>
          <p:cNvPicPr>
            <a:picLocks noChangeAspect="1"/>
          </p:cNvPicPr>
          <p:nvPr/>
        </p:nvPicPr>
        <p:blipFill rotWithShape="1">
          <a:blip r:embed="rId2">
            <a:extLst>
              <a:ext uri="{28A0092B-C50C-407E-A947-70E740481C1C}">
                <a14:useLocalDpi xmlns:a14="http://schemas.microsoft.com/office/drawing/2010/main" val="0"/>
              </a:ext>
            </a:extLst>
          </a:blip>
          <a:srcRect r="9625"/>
          <a:stretch/>
        </p:blipFill>
        <p:spPr>
          <a:xfrm>
            <a:off x="1957154" y="1419378"/>
            <a:ext cx="7534087" cy="4866720"/>
          </a:xfrm>
          <a:prstGeom prst="rect">
            <a:avLst/>
          </a:prstGeom>
        </p:spPr>
      </p:pic>
    </p:spTree>
    <p:extLst>
      <p:ext uri="{BB962C8B-B14F-4D97-AF65-F5344CB8AC3E}">
        <p14:creationId xmlns:p14="http://schemas.microsoft.com/office/powerpoint/2010/main" val="742263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AA197-D939-F04F-A9FE-5FA2E1A49951}"/>
              </a:ext>
            </a:extLst>
          </p:cNvPr>
          <p:cNvSpPr>
            <a:spLocks noGrp="1"/>
          </p:cNvSpPr>
          <p:nvPr>
            <p:ph type="title"/>
          </p:nvPr>
        </p:nvSpPr>
        <p:spPr>
          <a:xfrm>
            <a:off x="482600" y="1709738"/>
            <a:ext cx="10864850" cy="2852737"/>
          </a:xfrm>
        </p:spPr>
        <p:txBody>
          <a:bodyPr/>
          <a:lstStyle/>
          <a:p>
            <a:r>
              <a:rPr lang="en-US" dirty="0"/>
              <a:t>Detection [D] Response [R] Task [T]</a:t>
            </a:r>
          </a:p>
        </p:txBody>
      </p:sp>
      <p:sp>
        <p:nvSpPr>
          <p:cNvPr id="3" name="Text Placeholder 2">
            <a:extLst>
              <a:ext uri="{FF2B5EF4-FFF2-40B4-BE49-F238E27FC236}">
                <a16:creationId xmlns:a16="http://schemas.microsoft.com/office/drawing/2014/main" id="{9EA72139-84C4-784E-920E-4524A34C9E6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21347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F701-4CD5-ED44-A7A9-C49D3EF09A6A}"/>
              </a:ext>
            </a:extLst>
          </p:cNvPr>
          <p:cNvSpPr>
            <a:spLocks noGrp="1"/>
          </p:cNvSpPr>
          <p:nvPr>
            <p:ph type="title"/>
          </p:nvPr>
        </p:nvSpPr>
        <p:spPr/>
        <p:txBody>
          <a:bodyPr/>
          <a:lstStyle/>
          <a:p>
            <a:r>
              <a:rPr lang="en-US" dirty="0"/>
              <a:t>Models of the RAAF data</a:t>
            </a:r>
          </a:p>
        </p:txBody>
      </p:sp>
      <p:sp>
        <p:nvSpPr>
          <p:cNvPr id="3" name="Text Placeholder 2">
            <a:extLst>
              <a:ext uri="{FF2B5EF4-FFF2-40B4-BE49-F238E27FC236}">
                <a16:creationId xmlns:a16="http://schemas.microsoft.com/office/drawing/2014/main" id="{A77CD9B2-CEDB-124B-A0FB-972081E5921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21525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Model </a:t>
            </a:r>
          </a:p>
        </p:txBody>
      </p:sp>
      <p:sp>
        <p:nvSpPr>
          <p:cNvPr id="3" name="Content Placeholder 2"/>
          <p:cNvSpPr>
            <a:spLocks noGrp="1"/>
          </p:cNvSpPr>
          <p:nvPr>
            <p:ph idx="1"/>
          </p:nvPr>
        </p:nvSpPr>
        <p:spPr>
          <a:xfrm>
            <a:off x="1097280" y="2023963"/>
            <a:ext cx="10058400" cy="4419699"/>
          </a:xfrm>
        </p:spPr>
        <p:txBody>
          <a:bodyPr>
            <a:normAutofit/>
          </a:bodyPr>
          <a:lstStyle/>
          <a:p>
            <a:endParaRPr lang="en-US" sz="2400" dirty="0"/>
          </a:p>
          <a:p>
            <a:r>
              <a:rPr lang="en-US" sz="2400" dirty="0"/>
              <a:t>An LBA </a:t>
            </a:r>
          </a:p>
          <a:p>
            <a:endParaRPr lang="en-US" sz="2400" dirty="0"/>
          </a:p>
          <a:p>
            <a:r>
              <a:rPr lang="en-US" sz="2400" dirty="0"/>
              <a:t>With varying threshold and drift</a:t>
            </a:r>
          </a:p>
          <a:p>
            <a:endParaRPr lang="en-US" sz="2400" dirty="0"/>
          </a:p>
          <a:p>
            <a:r>
              <a:rPr lang="en-US" sz="2400" dirty="0"/>
              <a:t>And a threshold bias because responding wasn’t even</a:t>
            </a:r>
          </a:p>
        </p:txBody>
      </p:sp>
      <p:pic>
        <p:nvPicPr>
          <p:cNvPr id="4" name="Picture 3" descr="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789" y="0"/>
            <a:ext cx="1319212" cy="1319212"/>
          </a:xfrm>
          <a:prstGeom prst="rect">
            <a:avLst/>
          </a:prstGeom>
        </p:spPr>
      </p:pic>
      <p:pic>
        <p:nvPicPr>
          <p:cNvPr id="5" name="Picture 4">
            <a:extLst>
              <a:ext uri="{FF2B5EF4-FFF2-40B4-BE49-F238E27FC236}">
                <a16:creationId xmlns:a16="http://schemas.microsoft.com/office/drawing/2014/main" id="{E69C4159-2E54-4D40-9A11-FEF7ECF7B231}"/>
              </a:ext>
            </a:extLst>
          </p:cNvPr>
          <p:cNvPicPr>
            <a:picLocks noChangeAspect="1"/>
          </p:cNvPicPr>
          <p:nvPr/>
        </p:nvPicPr>
        <p:blipFill>
          <a:blip r:embed="rId3"/>
          <a:stretch>
            <a:fillRect/>
          </a:stretch>
        </p:blipFill>
        <p:spPr>
          <a:xfrm>
            <a:off x="7897734" y="2076519"/>
            <a:ext cx="4027043" cy="2269788"/>
          </a:xfrm>
          <a:prstGeom prst="rect">
            <a:avLst/>
          </a:prstGeom>
        </p:spPr>
      </p:pic>
    </p:spTree>
    <p:extLst>
      <p:ext uri="{BB962C8B-B14F-4D97-AF65-F5344CB8AC3E}">
        <p14:creationId xmlns:p14="http://schemas.microsoft.com/office/powerpoint/2010/main" val="2229567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23EC-0EF3-CE44-89AD-BA64A6A49620}"/>
              </a:ext>
            </a:extLst>
          </p:cNvPr>
          <p:cNvSpPr>
            <a:spLocks noGrp="1"/>
          </p:cNvSpPr>
          <p:nvPr>
            <p:ph type="title"/>
          </p:nvPr>
        </p:nvSpPr>
        <p:spPr/>
        <p:txBody>
          <a:bodyPr/>
          <a:lstStyle/>
          <a:p>
            <a:r>
              <a:rPr lang="en-US" dirty="0"/>
              <a:t>Modelling</a:t>
            </a:r>
          </a:p>
        </p:txBody>
      </p:sp>
      <p:pic>
        <p:nvPicPr>
          <p:cNvPr id="4" name="Picture 3" descr="photo.jpg">
            <a:extLst>
              <a:ext uri="{FF2B5EF4-FFF2-40B4-BE49-F238E27FC236}">
                <a16:creationId xmlns:a16="http://schemas.microsoft.com/office/drawing/2014/main" id="{CE9CA0A9-BBD5-0342-8AC7-10981121F0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pic>
        <p:nvPicPr>
          <p:cNvPr id="8" name="Content Placeholder 7">
            <a:extLst>
              <a:ext uri="{FF2B5EF4-FFF2-40B4-BE49-F238E27FC236}">
                <a16:creationId xmlns:a16="http://schemas.microsoft.com/office/drawing/2014/main" id="{CB65C570-64F7-C442-8308-129AEC4D99D2}"/>
              </a:ext>
            </a:extLst>
          </p:cNvPr>
          <p:cNvPicPr>
            <a:picLocks noGrp="1" noChangeAspect="1"/>
          </p:cNvPicPr>
          <p:nvPr>
            <p:ph idx="1"/>
          </p:nvPr>
        </p:nvPicPr>
        <p:blipFill>
          <a:blip r:embed="rId3"/>
          <a:stretch>
            <a:fillRect/>
          </a:stretch>
        </p:blipFill>
        <p:spPr>
          <a:xfrm>
            <a:off x="1802836" y="2023963"/>
            <a:ext cx="8647287" cy="4634181"/>
          </a:xfrm>
        </p:spPr>
      </p:pic>
      <p:sp>
        <p:nvSpPr>
          <p:cNvPr id="5" name="Oval 4">
            <a:extLst>
              <a:ext uri="{FF2B5EF4-FFF2-40B4-BE49-F238E27FC236}">
                <a16:creationId xmlns:a16="http://schemas.microsoft.com/office/drawing/2014/main" id="{EA5C1FA6-9CA2-FF4B-B6C1-0F719FC2BDCE}"/>
              </a:ext>
            </a:extLst>
          </p:cNvPr>
          <p:cNvSpPr/>
          <p:nvPr/>
        </p:nvSpPr>
        <p:spPr>
          <a:xfrm>
            <a:off x="6473142" y="2906038"/>
            <a:ext cx="4211559" cy="179122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441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23EC-0EF3-CE44-89AD-BA64A6A49620}"/>
              </a:ext>
            </a:extLst>
          </p:cNvPr>
          <p:cNvSpPr>
            <a:spLocks noGrp="1"/>
          </p:cNvSpPr>
          <p:nvPr>
            <p:ph type="title"/>
          </p:nvPr>
        </p:nvSpPr>
        <p:spPr/>
        <p:txBody>
          <a:bodyPr/>
          <a:lstStyle/>
          <a:p>
            <a:r>
              <a:rPr lang="en-US" dirty="0"/>
              <a:t>Modelling</a:t>
            </a:r>
          </a:p>
        </p:txBody>
      </p:sp>
      <p:pic>
        <p:nvPicPr>
          <p:cNvPr id="4" name="Picture 3" descr="photo.jpg">
            <a:extLst>
              <a:ext uri="{FF2B5EF4-FFF2-40B4-BE49-F238E27FC236}">
                <a16:creationId xmlns:a16="http://schemas.microsoft.com/office/drawing/2014/main" id="{CE9CA0A9-BBD5-0342-8AC7-10981121F0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2789" y="0"/>
            <a:ext cx="1319212" cy="1319212"/>
          </a:xfrm>
          <a:prstGeom prst="rect">
            <a:avLst/>
          </a:prstGeom>
        </p:spPr>
      </p:pic>
      <p:pic>
        <p:nvPicPr>
          <p:cNvPr id="10" name="Picture 9">
            <a:extLst>
              <a:ext uri="{FF2B5EF4-FFF2-40B4-BE49-F238E27FC236}">
                <a16:creationId xmlns:a16="http://schemas.microsoft.com/office/drawing/2014/main" id="{A8665056-086A-8B40-9225-69AB18CF5FA3}"/>
              </a:ext>
            </a:extLst>
          </p:cNvPr>
          <p:cNvPicPr>
            <a:picLocks noChangeAspect="1"/>
          </p:cNvPicPr>
          <p:nvPr/>
        </p:nvPicPr>
        <p:blipFill>
          <a:blip r:embed="rId3"/>
          <a:stretch>
            <a:fillRect/>
          </a:stretch>
        </p:blipFill>
        <p:spPr>
          <a:xfrm>
            <a:off x="1980329" y="1869248"/>
            <a:ext cx="8557231" cy="4544078"/>
          </a:xfrm>
          <a:prstGeom prst="rect">
            <a:avLst/>
          </a:prstGeom>
        </p:spPr>
      </p:pic>
    </p:spTree>
    <p:extLst>
      <p:ext uri="{BB962C8B-B14F-4D97-AF65-F5344CB8AC3E}">
        <p14:creationId xmlns:p14="http://schemas.microsoft.com/office/powerpoint/2010/main" val="2370043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441D-E10C-5A4A-AA16-644EDF2A2A8E}"/>
              </a:ext>
            </a:extLst>
          </p:cNvPr>
          <p:cNvSpPr>
            <a:spLocks noGrp="1"/>
          </p:cNvSpPr>
          <p:nvPr>
            <p:ph type="title"/>
          </p:nvPr>
        </p:nvSpPr>
        <p:spPr/>
        <p:txBody>
          <a:bodyPr/>
          <a:lstStyle/>
          <a:p>
            <a:r>
              <a:rPr lang="en-US" dirty="0"/>
              <a:t>Modelling MOT decisions</a:t>
            </a:r>
          </a:p>
        </p:txBody>
      </p:sp>
      <p:pic>
        <p:nvPicPr>
          <p:cNvPr id="7" name="Content Placeholder 6">
            <a:extLst>
              <a:ext uri="{FF2B5EF4-FFF2-40B4-BE49-F238E27FC236}">
                <a16:creationId xmlns:a16="http://schemas.microsoft.com/office/drawing/2014/main" id="{C5B7F8BC-4FAB-9C44-A3F5-35C65F51BAB9}"/>
              </a:ext>
            </a:extLst>
          </p:cNvPr>
          <p:cNvPicPr>
            <a:picLocks noGrp="1" noChangeAspect="1"/>
          </p:cNvPicPr>
          <p:nvPr>
            <p:ph idx="1"/>
          </p:nvPr>
        </p:nvPicPr>
        <p:blipFill>
          <a:blip r:embed="rId2"/>
          <a:stretch>
            <a:fillRect/>
          </a:stretch>
        </p:blipFill>
        <p:spPr>
          <a:xfrm>
            <a:off x="1075176" y="1342663"/>
            <a:ext cx="10041647" cy="5019495"/>
          </a:xfrm>
        </p:spPr>
      </p:pic>
      <p:sp>
        <p:nvSpPr>
          <p:cNvPr id="6" name="Oval 5">
            <a:extLst>
              <a:ext uri="{FF2B5EF4-FFF2-40B4-BE49-F238E27FC236}">
                <a16:creationId xmlns:a16="http://schemas.microsoft.com/office/drawing/2014/main" id="{B6511784-A1DA-1B4D-809F-2375C060B0D2}"/>
              </a:ext>
            </a:extLst>
          </p:cNvPr>
          <p:cNvSpPr/>
          <p:nvPr/>
        </p:nvSpPr>
        <p:spPr bwMode="auto">
          <a:xfrm rot="19014649">
            <a:off x="7275713" y="1839400"/>
            <a:ext cx="1545232" cy="281110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949700" rtl="0" eaLnBrk="1" fontAlgn="base" latinLnBrk="0" hangingPunct="1">
              <a:lnSpc>
                <a:spcPct val="100000"/>
              </a:lnSpc>
              <a:spcBef>
                <a:spcPct val="0"/>
              </a:spcBef>
              <a:spcAft>
                <a:spcPct val="0"/>
              </a:spcAft>
              <a:buClrTx/>
              <a:buSzTx/>
              <a:buFontTx/>
              <a:buNone/>
              <a:tabLst/>
            </a:pPr>
            <a:endParaRPr kumimoji="0" lang="en-US" sz="7800" b="0" i="0" u="none" strike="noStrike" cap="none" normalizeH="0" baseline="0">
              <a:ln>
                <a:noFill/>
              </a:ln>
              <a:solidFill>
                <a:schemeClr val="tx1"/>
              </a:solidFill>
              <a:effectLst/>
              <a:latin typeface="Arial" pitchFamily="34" charset="0"/>
            </a:endParaRPr>
          </a:p>
        </p:txBody>
      </p:sp>
      <p:sp>
        <p:nvSpPr>
          <p:cNvPr id="8" name="Oval 7">
            <a:extLst>
              <a:ext uri="{FF2B5EF4-FFF2-40B4-BE49-F238E27FC236}">
                <a16:creationId xmlns:a16="http://schemas.microsoft.com/office/drawing/2014/main" id="{EBDA8771-E9BD-6248-ABD5-390BABF6AB89}"/>
              </a:ext>
            </a:extLst>
          </p:cNvPr>
          <p:cNvSpPr/>
          <p:nvPr/>
        </p:nvSpPr>
        <p:spPr bwMode="auto">
          <a:xfrm rot="16200000">
            <a:off x="3319354" y="1581233"/>
            <a:ext cx="2076544" cy="347674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949700" rtl="0" eaLnBrk="1" fontAlgn="base" latinLnBrk="0" hangingPunct="1">
              <a:lnSpc>
                <a:spcPct val="100000"/>
              </a:lnSpc>
              <a:spcBef>
                <a:spcPct val="0"/>
              </a:spcBef>
              <a:spcAft>
                <a:spcPct val="0"/>
              </a:spcAft>
              <a:buClrTx/>
              <a:buSzTx/>
              <a:buFontTx/>
              <a:buNone/>
              <a:tabLst/>
            </a:pPr>
            <a:endParaRPr kumimoji="0" lang="en-US" sz="7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5416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E898-E72B-934E-ACA4-5C7C250828C2}"/>
              </a:ext>
            </a:extLst>
          </p:cNvPr>
          <p:cNvSpPr>
            <a:spLocks noGrp="1"/>
          </p:cNvSpPr>
          <p:nvPr>
            <p:ph type="title"/>
          </p:nvPr>
        </p:nvSpPr>
        <p:spPr/>
        <p:txBody>
          <a:bodyPr/>
          <a:lstStyle/>
          <a:p>
            <a:r>
              <a:rPr lang="en-US" dirty="0"/>
              <a:t>Other Modelling DRT decisions</a:t>
            </a:r>
            <a:br>
              <a:rPr lang="en-US" dirty="0"/>
            </a:br>
            <a:r>
              <a:rPr lang="en-US" sz="1600" dirty="0"/>
              <a:t>(on some other cool experiment)</a:t>
            </a:r>
            <a:endParaRPr lang="en-US" dirty="0"/>
          </a:p>
        </p:txBody>
      </p:sp>
      <p:pic>
        <p:nvPicPr>
          <p:cNvPr id="7" name="Content Placeholder 6">
            <a:extLst>
              <a:ext uri="{FF2B5EF4-FFF2-40B4-BE49-F238E27FC236}">
                <a16:creationId xmlns:a16="http://schemas.microsoft.com/office/drawing/2014/main" id="{B9DB0EF4-3CEF-184D-B24F-82168561B212}"/>
              </a:ext>
            </a:extLst>
          </p:cNvPr>
          <p:cNvPicPr>
            <a:picLocks noGrp="1" noChangeAspect="1"/>
          </p:cNvPicPr>
          <p:nvPr>
            <p:ph idx="1"/>
          </p:nvPr>
        </p:nvPicPr>
        <p:blipFill rotWithShape="1">
          <a:blip r:embed="rId2"/>
          <a:srcRect t="13918"/>
          <a:stretch/>
        </p:blipFill>
        <p:spPr>
          <a:xfrm>
            <a:off x="1199881" y="2431245"/>
            <a:ext cx="9792238" cy="3745717"/>
          </a:xfrm>
        </p:spPr>
      </p:pic>
      <p:sp>
        <p:nvSpPr>
          <p:cNvPr id="3" name="TextBox 2">
            <a:extLst>
              <a:ext uri="{FF2B5EF4-FFF2-40B4-BE49-F238E27FC236}">
                <a16:creationId xmlns:a16="http://schemas.microsoft.com/office/drawing/2014/main" id="{AA87CD65-599A-BF4F-AA4B-32D904029532}"/>
              </a:ext>
            </a:extLst>
          </p:cNvPr>
          <p:cNvSpPr txBox="1"/>
          <p:nvPr/>
        </p:nvSpPr>
        <p:spPr>
          <a:xfrm>
            <a:off x="2410691" y="2061913"/>
            <a:ext cx="1211284" cy="369332"/>
          </a:xfrm>
          <a:prstGeom prst="rect">
            <a:avLst/>
          </a:prstGeom>
          <a:noFill/>
        </p:spPr>
        <p:txBody>
          <a:bodyPr wrap="square" rtlCol="0">
            <a:spAutoFit/>
          </a:bodyPr>
          <a:lstStyle/>
          <a:p>
            <a:r>
              <a:rPr lang="en-US" b="1" dirty="0"/>
              <a:t>Threshold</a:t>
            </a:r>
          </a:p>
        </p:txBody>
      </p:sp>
      <p:sp>
        <p:nvSpPr>
          <p:cNvPr id="5" name="TextBox 4">
            <a:extLst>
              <a:ext uri="{FF2B5EF4-FFF2-40B4-BE49-F238E27FC236}">
                <a16:creationId xmlns:a16="http://schemas.microsoft.com/office/drawing/2014/main" id="{7AD8A751-2C25-EE4D-9C8B-5748F90197DC}"/>
              </a:ext>
            </a:extLst>
          </p:cNvPr>
          <p:cNvSpPr txBox="1"/>
          <p:nvPr/>
        </p:nvSpPr>
        <p:spPr>
          <a:xfrm>
            <a:off x="6095763" y="2061913"/>
            <a:ext cx="1211284" cy="369332"/>
          </a:xfrm>
          <a:prstGeom prst="rect">
            <a:avLst/>
          </a:prstGeom>
          <a:noFill/>
        </p:spPr>
        <p:txBody>
          <a:bodyPr wrap="square" rtlCol="0">
            <a:spAutoFit/>
          </a:bodyPr>
          <a:lstStyle/>
          <a:p>
            <a:r>
              <a:rPr lang="en-US" b="1" dirty="0"/>
              <a:t>Drift</a:t>
            </a:r>
          </a:p>
        </p:txBody>
      </p:sp>
      <p:sp>
        <p:nvSpPr>
          <p:cNvPr id="6" name="TextBox 5">
            <a:extLst>
              <a:ext uri="{FF2B5EF4-FFF2-40B4-BE49-F238E27FC236}">
                <a16:creationId xmlns:a16="http://schemas.microsoft.com/office/drawing/2014/main" id="{F202FB53-292B-1C40-BAEE-5B135E2B7076}"/>
              </a:ext>
            </a:extLst>
          </p:cNvPr>
          <p:cNvSpPr txBox="1"/>
          <p:nvPr/>
        </p:nvSpPr>
        <p:spPr>
          <a:xfrm>
            <a:off x="8833263" y="2061913"/>
            <a:ext cx="1522020" cy="369332"/>
          </a:xfrm>
          <a:prstGeom prst="rect">
            <a:avLst/>
          </a:prstGeom>
          <a:noFill/>
        </p:spPr>
        <p:txBody>
          <a:bodyPr wrap="square" rtlCol="0">
            <a:spAutoFit/>
          </a:bodyPr>
          <a:lstStyle/>
          <a:p>
            <a:r>
              <a:rPr lang="en-US" b="1" dirty="0"/>
              <a:t>Non-Decision</a:t>
            </a:r>
          </a:p>
        </p:txBody>
      </p:sp>
    </p:spTree>
    <p:extLst>
      <p:ext uri="{BB962C8B-B14F-4D97-AF65-F5344CB8AC3E}">
        <p14:creationId xmlns:p14="http://schemas.microsoft.com/office/powerpoint/2010/main" val="2971434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CCDE-E7DB-DA4F-8FD1-7A4A9844685C}"/>
              </a:ext>
            </a:extLst>
          </p:cNvPr>
          <p:cNvSpPr>
            <a:spLocks noGrp="1"/>
          </p:cNvSpPr>
          <p:nvPr>
            <p:ph type="title"/>
          </p:nvPr>
        </p:nvSpPr>
        <p:spPr/>
        <p:txBody>
          <a:bodyPr/>
          <a:lstStyle/>
          <a:p>
            <a:r>
              <a:rPr lang="en-US" dirty="0"/>
              <a:t>Effects of Adding Information	</a:t>
            </a:r>
          </a:p>
        </p:txBody>
      </p:sp>
      <p:sp>
        <p:nvSpPr>
          <p:cNvPr id="3" name="Text Placeholder 2">
            <a:extLst>
              <a:ext uri="{FF2B5EF4-FFF2-40B4-BE49-F238E27FC236}">
                <a16:creationId xmlns:a16="http://schemas.microsoft.com/office/drawing/2014/main" id="{B730BA36-8D50-9342-86D7-FFF6993094D7}"/>
              </a:ext>
            </a:extLst>
          </p:cNvPr>
          <p:cNvSpPr>
            <a:spLocks noGrp="1"/>
          </p:cNvSpPr>
          <p:nvPr>
            <p:ph type="body" idx="1"/>
          </p:nvPr>
        </p:nvSpPr>
        <p:spPr/>
        <p:txBody>
          <a:bodyPr/>
          <a:lstStyle/>
          <a:p>
            <a:r>
              <a:rPr lang="en-US" dirty="0"/>
              <a:t>Using the DRT for different purposes</a:t>
            </a:r>
          </a:p>
        </p:txBody>
      </p:sp>
    </p:spTree>
    <p:extLst>
      <p:ext uri="{BB962C8B-B14F-4D97-AF65-F5344CB8AC3E}">
        <p14:creationId xmlns:p14="http://schemas.microsoft.com/office/powerpoint/2010/main" val="9023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182B-C67A-0F41-ADEA-20BF96FC06AE}"/>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21679FAE-F76D-AE42-99F1-5FF3452DD419}"/>
              </a:ext>
            </a:extLst>
          </p:cNvPr>
          <p:cNvSpPr>
            <a:spLocks noGrp="1"/>
          </p:cNvSpPr>
          <p:nvPr>
            <p:ph idx="1"/>
          </p:nvPr>
        </p:nvSpPr>
        <p:spPr/>
        <p:txBody>
          <a:bodyPr anchor="ctr"/>
          <a:lstStyle/>
          <a:p>
            <a:pPr marL="0" indent="0" algn="ctr">
              <a:buNone/>
            </a:pPr>
            <a:r>
              <a:rPr lang="en-AU" i="1" dirty="0"/>
              <a:t>“The usability of the human-machine interface is dependent on the quality of its design and testing”</a:t>
            </a:r>
          </a:p>
          <a:p>
            <a:pPr marL="0" indent="0" algn="ctr">
              <a:buNone/>
            </a:pPr>
            <a:endParaRPr lang="en-AU" i="1" dirty="0"/>
          </a:p>
          <a:p>
            <a:pPr marL="0" indent="0" algn="ctr">
              <a:buNone/>
            </a:pPr>
            <a:r>
              <a:rPr lang="en-AU" sz="2400" dirty="0">
                <a:solidFill>
                  <a:schemeClr val="bg1">
                    <a:lumMod val="50000"/>
                  </a:schemeClr>
                </a:solidFill>
              </a:rPr>
              <a:t>- Alexander Thorpe (2018)</a:t>
            </a:r>
          </a:p>
          <a:p>
            <a:endParaRPr lang="en-US" i="1" dirty="0"/>
          </a:p>
        </p:txBody>
      </p:sp>
    </p:spTree>
    <p:extLst>
      <p:ext uri="{BB962C8B-B14F-4D97-AF65-F5344CB8AC3E}">
        <p14:creationId xmlns:p14="http://schemas.microsoft.com/office/powerpoint/2010/main" val="67449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E69B-7A9C-684C-81EC-567BF12E22C5}"/>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ED56F858-6D9B-D442-88B3-F70B9E2E386A}"/>
              </a:ext>
            </a:extLst>
          </p:cNvPr>
          <p:cNvSpPr>
            <a:spLocks noGrp="1"/>
          </p:cNvSpPr>
          <p:nvPr>
            <p:ph idx="1"/>
          </p:nvPr>
        </p:nvSpPr>
        <p:spPr/>
        <p:txBody>
          <a:bodyPr/>
          <a:lstStyle/>
          <a:p>
            <a:pPr marL="0" indent="0" algn="ctr">
              <a:buNone/>
            </a:pPr>
            <a:endParaRPr lang="en-US" dirty="0"/>
          </a:p>
          <a:p>
            <a:pPr algn="ctr"/>
            <a:r>
              <a:rPr lang="en-US" dirty="0"/>
              <a:t>Can humans actually use it??</a:t>
            </a:r>
          </a:p>
          <a:p>
            <a:endParaRPr lang="en-US" dirty="0"/>
          </a:p>
          <a:p>
            <a:pPr algn="ctr"/>
            <a:r>
              <a:rPr lang="en-US" dirty="0"/>
              <a:t>Is it helpful? Or is it distracting?</a:t>
            </a:r>
          </a:p>
          <a:p>
            <a:endParaRPr lang="en-US" dirty="0"/>
          </a:p>
          <a:p>
            <a:pPr algn="ctr"/>
            <a:r>
              <a:rPr lang="en-US" dirty="0"/>
              <a:t>We see vast technology in cars now and this extends further</a:t>
            </a:r>
          </a:p>
          <a:p>
            <a:endParaRPr lang="en-US" dirty="0"/>
          </a:p>
        </p:txBody>
      </p:sp>
    </p:spTree>
    <p:extLst>
      <p:ext uri="{BB962C8B-B14F-4D97-AF65-F5344CB8AC3E}">
        <p14:creationId xmlns:p14="http://schemas.microsoft.com/office/powerpoint/2010/main" val="4205183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A43D-C72C-4D45-A7DA-F0A1B229830B}"/>
              </a:ext>
            </a:extLst>
          </p:cNvPr>
          <p:cNvSpPr>
            <a:spLocks noGrp="1"/>
          </p:cNvSpPr>
          <p:nvPr>
            <p:ph type="title"/>
          </p:nvPr>
        </p:nvSpPr>
        <p:spPr/>
        <p:txBody>
          <a:bodyPr/>
          <a:lstStyle/>
          <a:p>
            <a:r>
              <a:rPr lang="en-US" dirty="0"/>
              <a:t>Experiment</a:t>
            </a:r>
          </a:p>
        </p:txBody>
      </p:sp>
      <p:sp>
        <p:nvSpPr>
          <p:cNvPr id="3" name="Content Placeholder 2">
            <a:extLst>
              <a:ext uri="{FF2B5EF4-FFF2-40B4-BE49-F238E27FC236}">
                <a16:creationId xmlns:a16="http://schemas.microsoft.com/office/drawing/2014/main" id="{7E0E485A-80CB-D146-A8EA-CCF5D3626B68}"/>
              </a:ext>
            </a:extLst>
          </p:cNvPr>
          <p:cNvSpPr>
            <a:spLocks noGrp="1"/>
          </p:cNvSpPr>
          <p:nvPr>
            <p:ph idx="1"/>
          </p:nvPr>
        </p:nvSpPr>
        <p:spPr/>
        <p:txBody>
          <a:bodyPr/>
          <a:lstStyle/>
          <a:p>
            <a:r>
              <a:rPr lang="en-US" sz="2400" dirty="0"/>
              <a:t>Dual task design</a:t>
            </a:r>
          </a:p>
          <a:p>
            <a:pPr lvl="1"/>
            <a:r>
              <a:rPr lang="en-US" sz="2000" dirty="0"/>
              <a:t>Multitasking</a:t>
            </a:r>
          </a:p>
          <a:p>
            <a:pPr lvl="1"/>
            <a:r>
              <a:rPr lang="en-US" sz="2000" dirty="0"/>
              <a:t>Divided attention</a:t>
            </a:r>
          </a:p>
          <a:p>
            <a:pPr lvl="1"/>
            <a:r>
              <a:rPr lang="en-US" sz="2000" dirty="0"/>
              <a:t>Push perceptual capacity to boundaries</a:t>
            </a:r>
          </a:p>
          <a:p>
            <a:r>
              <a:rPr lang="en-US" sz="2400" dirty="0"/>
              <a:t>Uses </a:t>
            </a:r>
            <a:r>
              <a:rPr lang="en-US" sz="2400" b="1" dirty="0"/>
              <a:t>Multiple Object Tracking </a:t>
            </a:r>
            <a:r>
              <a:rPr lang="en-US" sz="2400" dirty="0"/>
              <a:t>task as </a:t>
            </a:r>
            <a:r>
              <a:rPr lang="en-US" sz="2400" dirty="0">
                <a:solidFill>
                  <a:srgbClr val="FF0000"/>
                </a:solidFill>
              </a:rPr>
              <a:t>main task </a:t>
            </a:r>
            <a:r>
              <a:rPr lang="en-US" sz="2400" dirty="0"/>
              <a:t>to focus on</a:t>
            </a:r>
          </a:p>
          <a:p>
            <a:pPr lvl="1"/>
            <a:r>
              <a:rPr lang="en-US" sz="2200" dirty="0"/>
              <a:t>Can manipulate load by increasing difficulty </a:t>
            </a:r>
          </a:p>
          <a:p>
            <a:pPr lvl="1"/>
            <a:r>
              <a:rPr lang="en-US" sz="2200" dirty="0"/>
              <a:t>We use only 4 dots in Experiment 1 (and 3 dots in </a:t>
            </a:r>
            <a:r>
              <a:rPr lang="en-US" sz="2200" dirty="0" err="1"/>
              <a:t>Exp</a:t>
            </a:r>
            <a:r>
              <a:rPr lang="en-US" sz="2200" dirty="0"/>
              <a:t> 2)</a:t>
            </a:r>
          </a:p>
          <a:p>
            <a:r>
              <a:rPr lang="en-US" sz="2400" dirty="0"/>
              <a:t>Uses </a:t>
            </a:r>
            <a:r>
              <a:rPr lang="en-US" sz="2400" b="1" dirty="0"/>
              <a:t>Detection Response Task </a:t>
            </a:r>
            <a:r>
              <a:rPr lang="en-US" sz="2400" dirty="0"/>
              <a:t>as the </a:t>
            </a:r>
            <a:r>
              <a:rPr lang="en-US" sz="2400" dirty="0">
                <a:solidFill>
                  <a:srgbClr val="FF0000"/>
                </a:solidFill>
              </a:rPr>
              <a:t>measure</a:t>
            </a:r>
          </a:p>
          <a:p>
            <a:pPr lvl="1"/>
            <a:r>
              <a:rPr lang="en-US" sz="2200" dirty="0"/>
              <a:t>Secondary Task</a:t>
            </a:r>
            <a:endParaRPr lang="en-US" dirty="0"/>
          </a:p>
          <a:p>
            <a:pPr marL="0" indent="0">
              <a:buNone/>
            </a:pPr>
            <a:endParaRPr lang="en-US" sz="1600" dirty="0"/>
          </a:p>
          <a:p>
            <a:pPr algn="ctr"/>
            <a:r>
              <a:rPr lang="en-US" sz="2400" b="1" dirty="0"/>
              <a:t>Aim – Assess how adding information effects workload and performance</a:t>
            </a:r>
            <a:endParaRPr lang="en-US" sz="2000" b="1" dirty="0"/>
          </a:p>
          <a:p>
            <a:endParaRPr lang="en-US" dirty="0"/>
          </a:p>
        </p:txBody>
      </p:sp>
    </p:spTree>
    <p:extLst>
      <p:ext uri="{BB962C8B-B14F-4D97-AF65-F5344CB8AC3E}">
        <p14:creationId xmlns:p14="http://schemas.microsoft.com/office/powerpoint/2010/main" val="293264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4D00-A65B-F54B-80CA-E4E97D36EDC8}"/>
              </a:ext>
            </a:extLst>
          </p:cNvPr>
          <p:cNvSpPr>
            <a:spLocks noGrp="1"/>
          </p:cNvSpPr>
          <p:nvPr>
            <p:ph type="title"/>
          </p:nvPr>
        </p:nvSpPr>
        <p:spPr/>
        <p:txBody>
          <a:bodyPr/>
          <a:lstStyle/>
          <a:p>
            <a:pPr algn="ctr"/>
            <a:r>
              <a:rPr lang="en-US" dirty="0"/>
              <a:t>DRT</a:t>
            </a:r>
          </a:p>
        </p:txBody>
      </p:sp>
      <p:sp>
        <p:nvSpPr>
          <p:cNvPr id="3" name="Content Placeholder 2">
            <a:extLst>
              <a:ext uri="{FF2B5EF4-FFF2-40B4-BE49-F238E27FC236}">
                <a16:creationId xmlns:a16="http://schemas.microsoft.com/office/drawing/2014/main" id="{8585E3AF-911C-2D44-8C08-624DAEF8A484}"/>
              </a:ext>
            </a:extLst>
          </p:cNvPr>
          <p:cNvSpPr>
            <a:spLocks noGrp="1"/>
          </p:cNvSpPr>
          <p:nvPr>
            <p:ph idx="1"/>
          </p:nvPr>
        </p:nvSpPr>
        <p:spPr>
          <a:xfrm>
            <a:off x="292100" y="1511300"/>
            <a:ext cx="11582400" cy="4665663"/>
          </a:xfrm>
        </p:spPr>
        <p:txBody>
          <a:bodyPr>
            <a:normAutofit/>
          </a:bodyPr>
          <a:lstStyle/>
          <a:p>
            <a:pPr marL="0" indent="0">
              <a:buNone/>
            </a:pPr>
            <a:endParaRPr lang="en-US" dirty="0"/>
          </a:p>
          <a:p>
            <a:r>
              <a:rPr lang="en-US" sz="2400" dirty="0"/>
              <a:t>Participants are given a short stimulus, usually a light or vibration, lasting for 1 second</a:t>
            </a:r>
          </a:p>
          <a:p>
            <a:endParaRPr lang="en-US" sz="2400" dirty="0"/>
          </a:p>
          <a:p>
            <a:r>
              <a:rPr lang="en-US" sz="2400" dirty="0"/>
              <a:t>Participants respond as quickly as possible</a:t>
            </a:r>
          </a:p>
          <a:p>
            <a:endParaRPr lang="en-US" sz="2400" dirty="0"/>
          </a:p>
          <a:p>
            <a:r>
              <a:rPr lang="en-US" sz="2400" dirty="0"/>
              <a:t>Stimulus occurs every 3-5 seconds</a:t>
            </a:r>
          </a:p>
          <a:p>
            <a:endParaRPr lang="en-US" dirty="0"/>
          </a:p>
          <a:p>
            <a:endParaRPr lang="en-US" dirty="0"/>
          </a:p>
          <a:p>
            <a:pPr algn="ctr"/>
            <a:r>
              <a:rPr lang="en-US" b="1" dirty="0">
                <a:solidFill>
                  <a:srgbClr val="FF0000"/>
                </a:solidFill>
              </a:rPr>
              <a:t>Fast responses </a:t>
            </a:r>
            <a:r>
              <a:rPr lang="en-US" dirty="0"/>
              <a:t>= Low workload 		</a:t>
            </a:r>
            <a:r>
              <a:rPr lang="en-US" b="1" dirty="0">
                <a:solidFill>
                  <a:srgbClr val="00B0F0"/>
                </a:solidFill>
              </a:rPr>
              <a:t>Slow responses </a:t>
            </a:r>
            <a:r>
              <a:rPr lang="en-US" dirty="0"/>
              <a:t>= High workload</a:t>
            </a:r>
          </a:p>
          <a:p>
            <a:endParaRPr lang="en-US" dirty="0"/>
          </a:p>
        </p:txBody>
      </p:sp>
      <p:pic>
        <p:nvPicPr>
          <p:cNvPr id="7" name="Picture 6">
            <a:extLst>
              <a:ext uri="{FF2B5EF4-FFF2-40B4-BE49-F238E27FC236}">
                <a16:creationId xmlns:a16="http://schemas.microsoft.com/office/drawing/2014/main" id="{C764334F-BCDF-D144-B6E6-39C813E78C3D}"/>
              </a:ext>
            </a:extLst>
          </p:cNvPr>
          <p:cNvPicPr>
            <a:picLocks noChangeAspect="1"/>
          </p:cNvPicPr>
          <p:nvPr/>
        </p:nvPicPr>
        <p:blipFill>
          <a:blip r:embed="rId2"/>
          <a:stretch>
            <a:fillRect/>
          </a:stretch>
        </p:blipFill>
        <p:spPr>
          <a:xfrm>
            <a:off x="7997785" y="2713831"/>
            <a:ext cx="2794000" cy="2260600"/>
          </a:xfrm>
          <a:prstGeom prst="rect">
            <a:avLst/>
          </a:prstGeom>
        </p:spPr>
      </p:pic>
    </p:spTree>
    <p:extLst>
      <p:ext uri="{BB962C8B-B14F-4D97-AF65-F5344CB8AC3E}">
        <p14:creationId xmlns:p14="http://schemas.microsoft.com/office/powerpoint/2010/main" val="1524385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F027-B269-224D-AAD4-2286CCC9BDCF}"/>
              </a:ext>
            </a:extLst>
          </p:cNvPr>
          <p:cNvSpPr>
            <a:spLocks noGrp="1"/>
          </p:cNvSpPr>
          <p:nvPr>
            <p:ph type="title"/>
          </p:nvPr>
        </p:nvSpPr>
        <p:spPr/>
        <p:txBody>
          <a:bodyPr/>
          <a:lstStyle/>
          <a:p>
            <a:r>
              <a:rPr lang="en-US" dirty="0"/>
              <a:t>Experiment 1</a:t>
            </a:r>
          </a:p>
        </p:txBody>
      </p:sp>
      <p:sp>
        <p:nvSpPr>
          <p:cNvPr id="3" name="Content Placeholder 2">
            <a:extLst>
              <a:ext uri="{FF2B5EF4-FFF2-40B4-BE49-F238E27FC236}">
                <a16:creationId xmlns:a16="http://schemas.microsoft.com/office/drawing/2014/main" id="{C88FCDD9-7F8B-494E-91A9-A1AF1032BF1B}"/>
              </a:ext>
            </a:extLst>
          </p:cNvPr>
          <p:cNvSpPr>
            <a:spLocks noGrp="1"/>
          </p:cNvSpPr>
          <p:nvPr>
            <p:ph idx="1"/>
          </p:nvPr>
        </p:nvSpPr>
        <p:spPr/>
        <p:txBody>
          <a:bodyPr>
            <a:normAutofit lnSpcReduction="10000"/>
          </a:bodyPr>
          <a:lstStyle/>
          <a:p>
            <a:pPr algn="ctr"/>
            <a:r>
              <a:rPr lang="en-US" b="1" dirty="0"/>
              <a:t>Three</a:t>
            </a:r>
            <a:r>
              <a:rPr lang="en-US" dirty="0"/>
              <a:t> different tasks (</a:t>
            </a:r>
            <a:r>
              <a:rPr lang="en-US" dirty="0" err="1"/>
              <a:t>bs</a:t>
            </a:r>
            <a:r>
              <a:rPr lang="en-US" dirty="0"/>
              <a:t> design) – total of 111 people</a:t>
            </a:r>
          </a:p>
          <a:p>
            <a:endParaRPr lang="en-US" dirty="0"/>
          </a:p>
          <a:p>
            <a:pPr algn="ctr"/>
            <a:r>
              <a:rPr lang="en-US" dirty="0"/>
              <a:t>One has added </a:t>
            </a:r>
            <a:r>
              <a:rPr lang="en-US" b="1" dirty="0">
                <a:solidFill>
                  <a:srgbClr val="FF0000"/>
                </a:solidFill>
              </a:rPr>
              <a:t>text</a:t>
            </a:r>
            <a:r>
              <a:rPr lang="en-US" dirty="0"/>
              <a:t> vs no info</a:t>
            </a:r>
          </a:p>
          <a:p>
            <a:endParaRPr lang="en-US" dirty="0"/>
          </a:p>
          <a:p>
            <a:pPr algn="ctr"/>
            <a:r>
              <a:rPr lang="en-US" dirty="0"/>
              <a:t>One has added </a:t>
            </a:r>
            <a:r>
              <a:rPr lang="en-US" b="1" dirty="0">
                <a:solidFill>
                  <a:schemeClr val="accent6">
                    <a:lumMod val="75000"/>
                  </a:schemeClr>
                </a:solidFill>
              </a:rPr>
              <a:t>help (</a:t>
            </a:r>
            <a:r>
              <a:rPr lang="en-US" b="1" dirty="0" err="1">
                <a:solidFill>
                  <a:schemeClr val="accent6">
                    <a:lumMod val="75000"/>
                  </a:schemeClr>
                </a:solidFill>
              </a:rPr>
              <a:t>colour</a:t>
            </a:r>
            <a:r>
              <a:rPr lang="en-US" b="1" dirty="0">
                <a:solidFill>
                  <a:schemeClr val="accent6">
                    <a:lumMod val="75000"/>
                  </a:schemeClr>
                </a:solidFill>
              </a:rPr>
              <a:t>)</a:t>
            </a:r>
            <a:r>
              <a:rPr lang="en-US" dirty="0">
                <a:solidFill>
                  <a:schemeClr val="accent6">
                    <a:lumMod val="75000"/>
                  </a:schemeClr>
                </a:solidFill>
              </a:rPr>
              <a:t> </a:t>
            </a:r>
            <a:r>
              <a:rPr lang="en-US" dirty="0"/>
              <a:t>vs no info</a:t>
            </a:r>
          </a:p>
          <a:p>
            <a:endParaRPr lang="en-US" dirty="0"/>
          </a:p>
          <a:p>
            <a:pPr algn="ctr"/>
            <a:r>
              <a:rPr lang="en-US" dirty="0"/>
              <a:t>One has </a:t>
            </a:r>
            <a:r>
              <a:rPr lang="en-US" b="1" dirty="0">
                <a:solidFill>
                  <a:schemeClr val="accent1"/>
                </a:solidFill>
              </a:rPr>
              <a:t>both</a:t>
            </a:r>
            <a:r>
              <a:rPr lang="en-US" dirty="0"/>
              <a:t> vs no info</a:t>
            </a:r>
          </a:p>
          <a:p>
            <a:pPr algn="ctr"/>
            <a:endParaRPr lang="en-US" dirty="0"/>
          </a:p>
          <a:p>
            <a:pPr algn="ctr"/>
            <a:r>
              <a:rPr lang="en-US" dirty="0"/>
              <a:t>Look for differences in both the MOT accuracy &amp; DRT response time</a:t>
            </a:r>
          </a:p>
          <a:p>
            <a:endParaRPr lang="en-US" dirty="0"/>
          </a:p>
        </p:txBody>
      </p:sp>
    </p:spTree>
    <p:extLst>
      <p:ext uri="{BB962C8B-B14F-4D97-AF65-F5344CB8AC3E}">
        <p14:creationId xmlns:p14="http://schemas.microsoft.com/office/powerpoint/2010/main" val="2068063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696B6-4969-6948-9E7A-E8E831DA1096}"/>
              </a:ext>
            </a:extLst>
          </p:cNvPr>
          <p:cNvSpPr>
            <a:spLocks noGrp="1"/>
          </p:cNvSpPr>
          <p:nvPr>
            <p:ph type="title"/>
          </p:nvPr>
        </p:nvSpPr>
        <p:spPr/>
        <p:txBody>
          <a:bodyPr/>
          <a:lstStyle/>
          <a:p>
            <a:r>
              <a:rPr lang="en-US" dirty="0"/>
              <a:t>Added </a:t>
            </a:r>
            <a:r>
              <a:rPr lang="en-US" dirty="0">
                <a:solidFill>
                  <a:srgbClr val="FF0000"/>
                </a:solidFill>
              </a:rPr>
              <a:t>Text</a:t>
            </a:r>
          </a:p>
        </p:txBody>
      </p:sp>
      <p:pic>
        <p:nvPicPr>
          <p:cNvPr id="4" name="text.mov">
            <a:hlinkClick r:id="" action="ppaction://media"/>
            <a:extLst>
              <a:ext uri="{FF2B5EF4-FFF2-40B4-BE49-F238E27FC236}">
                <a16:creationId xmlns:a16="http://schemas.microsoft.com/office/drawing/2014/main" id="{3B0361DE-3290-794D-BF4D-EC1B309E2F4D}"/>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9929" t="24924" r="8886"/>
          <a:stretch/>
        </p:blipFill>
        <p:spPr>
          <a:xfrm>
            <a:off x="2331672" y="1825625"/>
            <a:ext cx="7528656" cy="4351338"/>
          </a:xfrm>
        </p:spPr>
      </p:pic>
    </p:spTree>
    <p:extLst>
      <p:ext uri="{BB962C8B-B14F-4D97-AF65-F5344CB8AC3E}">
        <p14:creationId xmlns:p14="http://schemas.microsoft.com/office/powerpoint/2010/main" val="17537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9F0C6-6582-6843-80B7-2CA69145CF4A}"/>
              </a:ext>
            </a:extLst>
          </p:cNvPr>
          <p:cNvSpPr>
            <a:spLocks noGrp="1"/>
          </p:cNvSpPr>
          <p:nvPr>
            <p:ph type="title"/>
          </p:nvPr>
        </p:nvSpPr>
        <p:spPr/>
        <p:txBody>
          <a:bodyPr/>
          <a:lstStyle/>
          <a:p>
            <a:r>
              <a:rPr lang="en-US" dirty="0"/>
              <a:t>Added help </a:t>
            </a:r>
            <a:r>
              <a:rPr lang="en-US" dirty="0">
                <a:solidFill>
                  <a:srgbClr val="00B0F0"/>
                </a:solidFill>
              </a:rPr>
              <a:t>(</a:t>
            </a:r>
            <a:r>
              <a:rPr lang="en-US" dirty="0" err="1">
                <a:solidFill>
                  <a:srgbClr val="00B0F0"/>
                </a:solidFill>
              </a:rPr>
              <a:t>coloured</a:t>
            </a:r>
            <a:r>
              <a:rPr lang="en-US" dirty="0">
                <a:solidFill>
                  <a:srgbClr val="00B0F0"/>
                </a:solidFill>
              </a:rPr>
              <a:t> dot)</a:t>
            </a:r>
          </a:p>
        </p:txBody>
      </p:sp>
      <p:pic>
        <p:nvPicPr>
          <p:cNvPr id="4" name="colour.mov">
            <a:hlinkClick r:id="" action="ppaction://media"/>
            <a:extLst>
              <a:ext uri="{FF2B5EF4-FFF2-40B4-BE49-F238E27FC236}">
                <a16:creationId xmlns:a16="http://schemas.microsoft.com/office/drawing/2014/main" id="{07AC28DB-4170-2247-922D-61CE6EED6C9C}"/>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9692" t="25367" r="7983"/>
          <a:stretch/>
        </p:blipFill>
        <p:spPr>
          <a:xfrm>
            <a:off x="2256155" y="1825625"/>
            <a:ext cx="7679689" cy="4351338"/>
          </a:xfrm>
        </p:spPr>
      </p:pic>
    </p:spTree>
    <p:extLst>
      <p:ext uri="{BB962C8B-B14F-4D97-AF65-F5344CB8AC3E}">
        <p14:creationId xmlns:p14="http://schemas.microsoft.com/office/powerpoint/2010/main" val="13632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4603-243C-1D45-90A7-0B8F7A5148CF}"/>
              </a:ext>
            </a:extLst>
          </p:cNvPr>
          <p:cNvSpPr>
            <a:spLocks noGrp="1"/>
          </p:cNvSpPr>
          <p:nvPr>
            <p:ph type="title"/>
          </p:nvPr>
        </p:nvSpPr>
        <p:spPr/>
        <p:txBody>
          <a:bodyPr/>
          <a:lstStyle/>
          <a:p>
            <a:r>
              <a:rPr lang="en-US" dirty="0"/>
              <a:t>Added </a:t>
            </a:r>
            <a:r>
              <a:rPr lang="en-US" dirty="0">
                <a:solidFill>
                  <a:srgbClr val="00B050"/>
                </a:solidFill>
              </a:rPr>
              <a:t>Both</a:t>
            </a:r>
          </a:p>
        </p:txBody>
      </p:sp>
      <p:pic>
        <p:nvPicPr>
          <p:cNvPr id="4" name="Text_Colour.mov">
            <a:hlinkClick r:id="" action="ppaction://media"/>
            <a:extLst>
              <a:ext uri="{FF2B5EF4-FFF2-40B4-BE49-F238E27FC236}">
                <a16:creationId xmlns:a16="http://schemas.microsoft.com/office/drawing/2014/main" id="{A21BAF65-ED75-FC48-A20D-A64A80392261}"/>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0735" t="24323" r="8746" b="1481"/>
          <a:stretch/>
        </p:blipFill>
        <p:spPr>
          <a:xfrm>
            <a:off x="2318272" y="1825625"/>
            <a:ext cx="7555455" cy="4351338"/>
          </a:xfrm>
        </p:spPr>
      </p:pic>
    </p:spTree>
    <p:extLst>
      <p:ext uri="{BB962C8B-B14F-4D97-AF65-F5344CB8AC3E}">
        <p14:creationId xmlns:p14="http://schemas.microsoft.com/office/powerpoint/2010/main" val="258285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FEBC-8C88-E04C-B98A-583B7B91FF0A}"/>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D1F441B2-CB3A-1B45-AE0E-1BD97FA14665}"/>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BE12E262-9CF3-344C-ABBC-D92C23378720}"/>
              </a:ext>
            </a:extLst>
          </p:cNvPr>
          <p:cNvPicPr>
            <a:picLocks noChangeAspect="1"/>
          </p:cNvPicPr>
          <p:nvPr/>
        </p:nvPicPr>
        <p:blipFill rotWithShape="1">
          <a:blip r:embed="rId2"/>
          <a:srcRect b="9263"/>
          <a:stretch/>
        </p:blipFill>
        <p:spPr>
          <a:xfrm>
            <a:off x="5886561" y="1811648"/>
            <a:ext cx="5715000" cy="3457074"/>
          </a:xfrm>
          <a:prstGeom prst="rect">
            <a:avLst/>
          </a:prstGeom>
        </p:spPr>
      </p:pic>
      <p:sp>
        <p:nvSpPr>
          <p:cNvPr id="10" name="TextBox 9">
            <a:extLst>
              <a:ext uri="{FF2B5EF4-FFF2-40B4-BE49-F238E27FC236}">
                <a16:creationId xmlns:a16="http://schemas.microsoft.com/office/drawing/2014/main" id="{012D84A8-0391-8648-B3C8-F6AD4FA40DE8}"/>
              </a:ext>
            </a:extLst>
          </p:cNvPr>
          <p:cNvSpPr txBox="1"/>
          <p:nvPr/>
        </p:nvSpPr>
        <p:spPr>
          <a:xfrm rot="16200000">
            <a:off x="5432891" y="3244335"/>
            <a:ext cx="1857378" cy="369332"/>
          </a:xfrm>
          <a:prstGeom prst="rect">
            <a:avLst/>
          </a:prstGeom>
          <a:solidFill>
            <a:schemeClr val="bg1"/>
          </a:solidFill>
        </p:spPr>
        <p:txBody>
          <a:bodyPr wrap="square" rtlCol="0">
            <a:spAutoFit/>
          </a:bodyPr>
          <a:lstStyle/>
          <a:p>
            <a:pPr algn="ctr"/>
            <a:r>
              <a:rPr lang="en-US" dirty="0"/>
              <a:t>Accuracy</a:t>
            </a:r>
          </a:p>
        </p:txBody>
      </p:sp>
      <p:sp>
        <p:nvSpPr>
          <p:cNvPr id="11" name="TextBox 10">
            <a:extLst>
              <a:ext uri="{FF2B5EF4-FFF2-40B4-BE49-F238E27FC236}">
                <a16:creationId xmlns:a16="http://schemas.microsoft.com/office/drawing/2014/main" id="{FC5F0386-D69A-7E49-9AD7-86F25FC93985}"/>
              </a:ext>
            </a:extLst>
          </p:cNvPr>
          <p:cNvSpPr txBox="1"/>
          <p:nvPr/>
        </p:nvSpPr>
        <p:spPr>
          <a:xfrm>
            <a:off x="7937686" y="5686870"/>
            <a:ext cx="1811268" cy="369332"/>
          </a:xfrm>
          <a:prstGeom prst="rect">
            <a:avLst/>
          </a:prstGeom>
          <a:noFill/>
        </p:spPr>
        <p:txBody>
          <a:bodyPr wrap="square" rtlCol="0">
            <a:spAutoFit/>
          </a:bodyPr>
          <a:lstStyle/>
          <a:p>
            <a:pPr algn="ctr"/>
            <a:r>
              <a:rPr lang="en-US" dirty="0">
                <a:solidFill>
                  <a:srgbClr val="7030A0"/>
                </a:solidFill>
              </a:rPr>
              <a:t>MOT - Accuracy</a:t>
            </a:r>
          </a:p>
        </p:txBody>
      </p:sp>
      <p:sp>
        <p:nvSpPr>
          <p:cNvPr id="12" name="TextBox 11">
            <a:extLst>
              <a:ext uri="{FF2B5EF4-FFF2-40B4-BE49-F238E27FC236}">
                <a16:creationId xmlns:a16="http://schemas.microsoft.com/office/drawing/2014/main" id="{28050D6E-EF09-844E-BFDA-F54C75B8F7F6}"/>
              </a:ext>
            </a:extLst>
          </p:cNvPr>
          <p:cNvSpPr txBox="1"/>
          <p:nvPr/>
        </p:nvSpPr>
        <p:spPr>
          <a:xfrm>
            <a:off x="2597484" y="5686870"/>
            <a:ext cx="1061672" cy="369332"/>
          </a:xfrm>
          <a:prstGeom prst="rect">
            <a:avLst/>
          </a:prstGeom>
          <a:noFill/>
        </p:spPr>
        <p:txBody>
          <a:bodyPr wrap="square" rtlCol="0">
            <a:spAutoFit/>
          </a:bodyPr>
          <a:lstStyle/>
          <a:p>
            <a:pPr algn="ctr"/>
            <a:r>
              <a:rPr lang="en-US" dirty="0">
                <a:solidFill>
                  <a:srgbClr val="FDC25D"/>
                </a:solidFill>
              </a:rPr>
              <a:t>DRT - RT</a:t>
            </a:r>
          </a:p>
        </p:txBody>
      </p:sp>
      <p:pic>
        <p:nvPicPr>
          <p:cNvPr id="13" name="Picture 12">
            <a:extLst>
              <a:ext uri="{FF2B5EF4-FFF2-40B4-BE49-F238E27FC236}">
                <a16:creationId xmlns:a16="http://schemas.microsoft.com/office/drawing/2014/main" id="{F3D832B3-C1D8-E34C-9BC8-D1E6509EE1D2}"/>
              </a:ext>
            </a:extLst>
          </p:cNvPr>
          <p:cNvPicPr>
            <a:picLocks noChangeAspect="1"/>
          </p:cNvPicPr>
          <p:nvPr/>
        </p:nvPicPr>
        <p:blipFill rotWithShape="1">
          <a:blip r:embed="rId3"/>
          <a:srcRect l="-1299" b="9263"/>
          <a:stretch/>
        </p:blipFill>
        <p:spPr>
          <a:xfrm>
            <a:off x="140482" y="1944392"/>
            <a:ext cx="5789195" cy="3457074"/>
          </a:xfrm>
          <a:prstGeom prst="rect">
            <a:avLst/>
          </a:prstGeom>
        </p:spPr>
      </p:pic>
      <p:sp>
        <p:nvSpPr>
          <p:cNvPr id="14" name="TextBox 13">
            <a:extLst>
              <a:ext uri="{FF2B5EF4-FFF2-40B4-BE49-F238E27FC236}">
                <a16:creationId xmlns:a16="http://schemas.microsoft.com/office/drawing/2014/main" id="{C3A64F4C-1A34-344A-87FE-788672FA955B}"/>
              </a:ext>
            </a:extLst>
          </p:cNvPr>
          <p:cNvSpPr txBox="1"/>
          <p:nvPr/>
        </p:nvSpPr>
        <p:spPr>
          <a:xfrm rot="16200000">
            <a:off x="-207169" y="3244335"/>
            <a:ext cx="1857378" cy="369332"/>
          </a:xfrm>
          <a:prstGeom prst="rect">
            <a:avLst/>
          </a:prstGeom>
          <a:solidFill>
            <a:schemeClr val="bg1"/>
          </a:solidFill>
        </p:spPr>
        <p:txBody>
          <a:bodyPr wrap="square" rtlCol="0">
            <a:spAutoFit/>
          </a:bodyPr>
          <a:lstStyle/>
          <a:p>
            <a:r>
              <a:rPr lang="en-US" dirty="0"/>
              <a:t>Response Time</a:t>
            </a:r>
          </a:p>
        </p:txBody>
      </p:sp>
      <p:sp>
        <p:nvSpPr>
          <p:cNvPr id="15" name="TextBox 14">
            <a:extLst>
              <a:ext uri="{FF2B5EF4-FFF2-40B4-BE49-F238E27FC236}">
                <a16:creationId xmlns:a16="http://schemas.microsoft.com/office/drawing/2014/main" id="{3645A73F-7084-3F47-BAC8-5A4542FB85E4}"/>
              </a:ext>
            </a:extLst>
          </p:cNvPr>
          <p:cNvSpPr txBox="1"/>
          <p:nvPr/>
        </p:nvSpPr>
        <p:spPr>
          <a:xfrm>
            <a:off x="5528315" y="2560075"/>
            <a:ext cx="722589"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Text</a:t>
            </a:r>
          </a:p>
        </p:txBody>
      </p:sp>
      <p:sp>
        <p:nvSpPr>
          <p:cNvPr id="16" name="TextBox 15">
            <a:extLst>
              <a:ext uri="{FF2B5EF4-FFF2-40B4-BE49-F238E27FC236}">
                <a16:creationId xmlns:a16="http://schemas.microsoft.com/office/drawing/2014/main" id="{7D96FD36-ACD3-9E46-B993-042B468C1786}"/>
              </a:ext>
            </a:extLst>
          </p:cNvPr>
          <p:cNvSpPr txBox="1"/>
          <p:nvPr/>
        </p:nvSpPr>
        <p:spPr>
          <a:xfrm>
            <a:off x="5528314" y="2797800"/>
            <a:ext cx="722589"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Dot</a:t>
            </a:r>
          </a:p>
        </p:txBody>
      </p:sp>
      <p:sp>
        <p:nvSpPr>
          <p:cNvPr id="17" name="TextBox 16">
            <a:extLst>
              <a:ext uri="{FF2B5EF4-FFF2-40B4-BE49-F238E27FC236}">
                <a16:creationId xmlns:a16="http://schemas.microsoft.com/office/drawing/2014/main" id="{1D2ABECC-4324-1E45-A08A-BAA9149A7CEC}"/>
              </a:ext>
            </a:extLst>
          </p:cNvPr>
          <p:cNvSpPr txBox="1"/>
          <p:nvPr/>
        </p:nvSpPr>
        <p:spPr>
          <a:xfrm>
            <a:off x="5525267" y="3027032"/>
            <a:ext cx="722589"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Both</a:t>
            </a:r>
          </a:p>
        </p:txBody>
      </p:sp>
      <p:sp>
        <p:nvSpPr>
          <p:cNvPr id="18" name="TextBox 17">
            <a:extLst>
              <a:ext uri="{FF2B5EF4-FFF2-40B4-BE49-F238E27FC236}">
                <a16:creationId xmlns:a16="http://schemas.microsoft.com/office/drawing/2014/main" id="{D0471E69-5CA1-8142-A825-E5B1C808B80A}"/>
              </a:ext>
            </a:extLst>
          </p:cNvPr>
          <p:cNvSpPr txBox="1"/>
          <p:nvPr/>
        </p:nvSpPr>
        <p:spPr>
          <a:xfrm>
            <a:off x="11211965" y="2421575"/>
            <a:ext cx="722589"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Text</a:t>
            </a:r>
          </a:p>
        </p:txBody>
      </p:sp>
      <p:sp>
        <p:nvSpPr>
          <p:cNvPr id="19" name="TextBox 18">
            <a:extLst>
              <a:ext uri="{FF2B5EF4-FFF2-40B4-BE49-F238E27FC236}">
                <a16:creationId xmlns:a16="http://schemas.microsoft.com/office/drawing/2014/main" id="{37C21CD3-C2B7-1941-AE72-FC1EB641E906}"/>
              </a:ext>
            </a:extLst>
          </p:cNvPr>
          <p:cNvSpPr txBox="1"/>
          <p:nvPr/>
        </p:nvSpPr>
        <p:spPr>
          <a:xfrm>
            <a:off x="11211964" y="2659300"/>
            <a:ext cx="722589"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Dot</a:t>
            </a:r>
          </a:p>
        </p:txBody>
      </p:sp>
      <p:sp>
        <p:nvSpPr>
          <p:cNvPr id="20" name="TextBox 19">
            <a:extLst>
              <a:ext uri="{FF2B5EF4-FFF2-40B4-BE49-F238E27FC236}">
                <a16:creationId xmlns:a16="http://schemas.microsoft.com/office/drawing/2014/main" id="{9424174A-1173-AB40-9792-30205F41C378}"/>
              </a:ext>
            </a:extLst>
          </p:cNvPr>
          <p:cNvSpPr txBox="1"/>
          <p:nvPr/>
        </p:nvSpPr>
        <p:spPr>
          <a:xfrm>
            <a:off x="11208917" y="2888532"/>
            <a:ext cx="722589"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rPr>
              <a:t>Both</a:t>
            </a:r>
          </a:p>
        </p:txBody>
      </p:sp>
    </p:spTree>
    <p:extLst>
      <p:ext uri="{BB962C8B-B14F-4D97-AF65-F5344CB8AC3E}">
        <p14:creationId xmlns:p14="http://schemas.microsoft.com/office/powerpoint/2010/main" val="12656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4" grpId="0" animBg="1"/>
      <p:bldP spid="15" grpId="0" animBg="1"/>
      <p:bldP spid="16" grpId="0" animBg="1"/>
      <p:bldP spid="17" grpId="0" animBg="1"/>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1B28-CE9E-8E4E-92A9-2DB24AB935A7}"/>
              </a:ext>
            </a:extLst>
          </p:cNvPr>
          <p:cNvSpPr>
            <a:spLocks noGrp="1"/>
          </p:cNvSpPr>
          <p:nvPr>
            <p:ph type="title"/>
          </p:nvPr>
        </p:nvSpPr>
        <p:spPr/>
        <p:txBody>
          <a:bodyPr/>
          <a:lstStyle/>
          <a:p>
            <a:r>
              <a:rPr lang="en-US" dirty="0"/>
              <a:t>Experiment 2</a:t>
            </a:r>
          </a:p>
        </p:txBody>
      </p:sp>
      <p:sp>
        <p:nvSpPr>
          <p:cNvPr id="3" name="Content Placeholder 2">
            <a:extLst>
              <a:ext uri="{FF2B5EF4-FFF2-40B4-BE49-F238E27FC236}">
                <a16:creationId xmlns:a16="http://schemas.microsoft.com/office/drawing/2014/main" id="{29198A69-563A-0E42-8747-99F6DB6DC301}"/>
              </a:ext>
            </a:extLst>
          </p:cNvPr>
          <p:cNvSpPr>
            <a:spLocks noGrp="1"/>
          </p:cNvSpPr>
          <p:nvPr>
            <p:ph idx="1"/>
          </p:nvPr>
        </p:nvSpPr>
        <p:spPr/>
        <p:txBody>
          <a:bodyPr/>
          <a:lstStyle/>
          <a:p>
            <a:pPr algn="ctr"/>
            <a:r>
              <a:rPr lang="en-US" dirty="0"/>
              <a:t>Exactly the same</a:t>
            </a:r>
          </a:p>
          <a:p>
            <a:pPr algn="ctr"/>
            <a:r>
              <a:rPr lang="en-US" dirty="0"/>
              <a:t>BUT!</a:t>
            </a:r>
          </a:p>
          <a:p>
            <a:pPr algn="ctr">
              <a:buFont typeface="Courier New" panose="02070309020205020404" pitchFamily="49" charset="0"/>
              <a:buChar char="o"/>
            </a:pPr>
            <a:r>
              <a:rPr lang="en-US" dirty="0"/>
              <a:t>       Within subjects (N=37)</a:t>
            </a:r>
          </a:p>
          <a:p>
            <a:pPr algn="ctr"/>
            <a:endParaRPr lang="en-US" dirty="0"/>
          </a:p>
          <a:p>
            <a:pPr algn="ctr">
              <a:buFont typeface="Courier New" panose="02070309020205020404" pitchFamily="49" charset="0"/>
              <a:buChar char="o"/>
            </a:pPr>
            <a:r>
              <a:rPr lang="en-US" dirty="0"/>
              <a:t>        No </a:t>
            </a:r>
            <a:r>
              <a:rPr lang="en-US" b="1" dirty="0"/>
              <a:t>Both</a:t>
            </a:r>
            <a:r>
              <a:rPr lang="en-US" dirty="0"/>
              <a:t> condition</a:t>
            </a:r>
          </a:p>
          <a:p>
            <a:pPr algn="ctr"/>
            <a:endParaRPr lang="en-US" dirty="0"/>
          </a:p>
          <a:p>
            <a:pPr algn="ctr">
              <a:buFont typeface="Courier New" panose="02070309020205020404" pitchFamily="49" charset="0"/>
              <a:buChar char="o"/>
            </a:pPr>
            <a:r>
              <a:rPr lang="en-US" dirty="0"/>
              <a:t>      3 dots to track – why??</a:t>
            </a:r>
          </a:p>
        </p:txBody>
      </p:sp>
    </p:spTree>
    <p:extLst>
      <p:ext uri="{BB962C8B-B14F-4D97-AF65-F5344CB8AC3E}">
        <p14:creationId xmlns:p14="http://schemas.microsoft.com/office/powerpoint/2010/main" val="1995131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E243-BBA9-2B43-860B-8060225D22C6}"/>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98559F41-4768-CA40-A1A3-97EB6D091E8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EC67B95-E14E-9940-BC0F-07F768A5C69B}"/>
              </a:ext>
            </a:extLst>
          </p:cNvPr>
          <p:cNvPicPr>
            <a:picLocks noChangeAspect="1"/>
          </p:cNvPicPr>
          <p:nvPr/>
        </p:nvPicPr>
        <p:blipFill rotWithShape="1">
          <a:blip r:embed="rId2"/>
          <a:srcRect b="9144"/>
          <a:stretch/>
        </p:blipFill>
        <p:spPr>
          <a:xfrm>
            <a:off x="6397425" y="1929407"/>
            <a:ext cx="4758255" cy="3705559"/>
          </a:xfrm>
          <a:prstGeom prst="rect">
            <a:avLst/>
          </a:prstGeom>
        </p:spPr>
      </p:pic>
      <p:pic>
        <p:nvPicPr>
          <p:cNvPr id="5" name="Picture 4">
            <a:extLst>
              <a:ext uri="{FF2B5EF4-FFF2-40B4-BE49-F238E27FC236}">
                <a16:creationId xmlns:a16="http://schemas.microsoft.com/office/drawing/2014/main" id="{D1ADB92D-C385-F64E-B9DB-0DB64164DAE8}"/>
              </a:ext>
            </a:extLst>
          </p:cNvPr>
          <p:cNvPicPr>
            <a:picLocks noChangeAspect="1"/>
          </p:cNvPicPr>
          <p:nvPr/>
        </p:nvPicPr>
        <p:blipFill rotWithShape="1">
          <a:blip r:embed="rId3"/>
          <a:srcRect b="9263"/>
          <a:stretch/>
        </p:blipFill>
        <p:spPr>
          <a:xfrm>
            <a:off x="899619" y="1876869"/>
            <a:ext cx="4899601" cy="3810637"/>
          </a:xfrm>
          <a:prstGeom prst="rect">
            <a:avLst/>
          </a:prstGeom>
        </p:spPr>
      </p:pic>
      <p:sp>
        <p:nvSpPr>
          <p:cNvPr id="6" name="TextBox 5">
            <a:extLst>
              <a:ext uri="{FF2B5EF4-FFF2-40B4-BE49-F238E27FC236}">
                <a16:creationId xmlns:a16="http://schemas.microsoft.com/office/drawing/2014/main" id="{E7742AEF-6FBF-B84D-B4A7-BF760C1B3FBA}"/>
              </a:ext>
            </a:extLst>
          </p:cNvPr>
          <p:cNvSpPr txBox="1"/>
          <p:nvPr/>
        </p:nvSpPr>
        <p:spPr>
          <a:xfrm rot="16200000">
            <a:off x="5939764" y="3496998"/>
            <a:ext cx="1857378" cy="369332"/>
          </a:xfrm>
          <a:prstGeom prst="rect">
            <a:avLst/>
          </a:prstGeom>
          <a:solidFill>
            <a:schemeClr val="bg1"/>
          </a:solidFill>
        </p:spPr>
        <p:txBody>
          <a:bodyPr wrap="square" rtlCol="0">
            <a:spAutoFit/>
          </a:bodyPr>
          <a:lstStyle/>
          <a:p>
            <a:pPr algn="ctr"/>
            <a:r>
              <a:rPr lang="en-US" dirty="0"/>
              <a:t>Accuracy</a:t>
            </a:r>
          </a:p>
        </p:txBody>
      </p:sp>
      <p:sp>
        <p:nvSpPr>
          <p:cNvPr id="7" name="TextBox 6">
            <a:extLst>
              <a:ext uri="{FF2B5EF4-FFF2-40B4-BE49-F238E27FC236}">
                <a16:creationId xmlns:a16="http://schemas.microsoft.com/office/drawing/2014/main" id="{D78B5414-3DF3-BF41-B03A-46067AF236E5}"/>
              </a:ext>
            </a:extLst>
          </p:cNvPr>
          <p:cNvSpPr txBox="1"/>
          <p:nvPr/>
        </p:nvSpPr>
        <p:spPr>
          <a:xfrm>
            <a:off x="3175000" y="5686870"/>
            <a:ext cx="1061672" cy="369332"/>
          </a:xfrm>
          <a:prstGeom prst="rect">
            <a:avLst/>
          </a:prstGeom>
          <a:noFill/>
        </p:spPr>
        <p:txBody>
          <a:bodyPr wrap="square" rtlCol="0">
            <a:spAutoFit/>
          </a:bodyPr>
          <a:lstStyle/>
          <a:p>
            <a:pPr algn="ctr"/>
            <a:r>
              <a:rPr lang="en-US" dirty="0">
                <a:solidFill>
                  <a:srgbClr val="FF0000"/>
                </a:solidFill>
              </a:rPr>
              <a:t>DRT - RT</a:t>
            </a:r>
          </a:p>
        </p:txBody>
      </p:sp>
      <p:sp>
        <p:nvSpPr>
          <p:cNvPr id="8" name="TextBox 7">
            <a:extLst>
              <a:ext uri="{FF2B5EF4-FFF2-40B4-BE49-F238E27FC236}">
                <a16:creationId xmlns:a16="http://schemas.microsoft.com/office/drawing/2014/main" id="{60E34978-F5F8-0E43-AD8E-C5DA166D8C52}"/>
              </a:ext>
            </a:extLst>
          </p:cNvPr>
          <p:cNvSpPr txBox="1"/>
          <p:nvPr/>
        </p:nvSpPr>
        <p:spPr>
          <a:xfrm rot="16200000">
            <a:off x="416107" y="3391104"/>
            <a:ext cx="1857378" cy="369332"/>
          </a:xfrm>
          <a:prstGeom prst="rect">
            <a:avLst/>
          </a:prstGeom>
          <a:solidFill>
            <a:schemeClr val="bg1"/>
          </a:solidFill>
        </p:spPr>
        <p:txBody>
          <a:bodyPr wrap="square" rtlCol="0">
            <a:spAutoFit/>
          </a:bodyPr>
          <a:lstStyle/>
          <a:p>
            <a:r>
              <a:rPr lang="en-US" dirty="0"/>
              <a:t>Response Time</a:t>
            </a:r>
          </a:p>
        </p:txBody>
      </p:sp>
      <p:sp>
        <p:nvSpPr>
          <p:cNvPr id="9" name="TextBox 8">
            <a:extLst>
              <a:ext uri="{FF2B5EF4-FFF2-40B4-BE49-F238E27FC236}">
                <a16:creationId xmlns:a16="http://schemas.microsoft.com/office/drawing/2014/main" id="{7FB8235B-530F-6540-90B2-353E839B09FA}"/>
              </a:ext>
            </a:extLst>
          </p:cNvPr>
          <p:cNvSpPr txBox="1"/>
          <p:nvPr/>
        </p:nvSpPr>
        <p:spPr>
          <a:xfrm>
            <a:off x="8334728" y="5686870"/>
            <a:ext cx="1811268" cy="369332"/>
          </a:xfrm>
          <a:prstGeom prst="rect">
            <a:avLst/>
          </a:prstGeom>
          <a:noFill/>
        </p:spPr>
        <p:txBody>
          <a:bodyPr wrap="square" rtlCol="0">
            <a:spAutoFit/>
          </a:bodyPr>
          <a:lstStyle/>
          <a:p>
            <a:pPr algn="ctr"/>
            <a:r>
              <a:rPr lang="en-US" dirty="0">
                <a:solidFill>
                  <a:srgbClr val="0070C0"/>
                </a:solidFill>
              </a:rPr>
              <a:t>MOT - Accuracy</a:t>
            </a:r>
          </a:p>
        </p:txBody>
      </p:sp>
      <p:sp>
        <p:nvSpPr>
          <p:cNvPr id="10" name="Oval 9">
            <a:extLst>
              <a:ext uri="{FF2B5EF4-FFF2-40B4-BE49-F238E27FC236}">
                <a16:creationId xmlns:a16="http://schemas.microsoft.com/office/drawing/2014/main" id="{239623BC-A70A-DD49-ABB4-8687E7DBD3C3}"/>
              </a:ext>
            </a:extLst>
          </p:cNvPr>
          <p:cNvSpPr/>
          <p:nvPr/>
        </p:nvSpPr>
        <p:spPr>
          <a:xfrm>
            <a:off x="3342807" y="2323475"/>
            <a:ext cx="1004341" cy="1514007"/>
          </a:xfrm>
          <a:prstGeom prst="ellipse">
            <a:avLst/>
          </a:prstGeom>
          <a:noFill/>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FDCFD95B-4C1E-C548-BE72-34563F75C482}"/>
              </a:ext>
            </a:extLst>
          </p:cNvPr>
          <p:cNvSpPr/>
          <p:nvPr/>
        </p:nvSpPr>
        <p:spPr>
          <a:xfrm>
            <a:off x="8776552" y="2167656"/>
            <a:ext cx="1004341" cy="1514007"/>
          </a:xfrm>
          <a:prstGeom prst="ellipse">
            <a:avLst/>
          </a:prstGeom>
          <a:noFill/>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A29EFB6F-E9F0-6F42-94F9-F07023F20913}"/>
              </a:ext>
            </a:extLst>
          </p:cNvPr>
          <p:cNvSpPr/>
          <p:nvPr/>
        </p:nvSpPr>
        <p:spPr>
          <a:xfrm>
            <a:off x="4571013" y="3392402"/>
            <a:ext cx="1004341" cy="151400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
        <p:nvSpPr>
          <p:cNvPr id="13" name="Oval 12">
            <a:extLst>
              <a:ext uri="{FF2B5EF4-FFF2-40B4-BE49-F238E27FC236}">
                <a16:creationId xmlns:a16="http://schemas.microsoft.com/office/drawing/2014/main" id="{6938E939-40F7-C24E-963F-EE6DF5D97172}"/>
              </a:ext>
            </a:extLst>
          </p:cNvPr>
          <p:cNvSpPr/>
          <p:nvPr/>
        </p:nvSpPr>
        <p:spPr>
          <a:xfrm>
            <a:off x="9972389" y="3782186"/>
            <a:ext cx="1004341" cy="151400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0336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01A26-BD10-7642-9C59-9A0E04DE28E9}"/>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CC0B42F0-A5C3-104E-B28E-444962B596EC}"/>
              </a:ext>
            </a:extLst>
          </p:cNvPr>
          <p:cNvSpPr>
            <a:spLocks noGrp="1"/>
          </p:cNvSpPr>
          <p:nvPr>
            <p:ph idx="1"/>
          </p:nvPr>
        </p:nvSpPr>
        <p:spPr>
          <a:xfrm>
            <a:off x="838200" y="1825625"/>
            <a:ext cx="10515600" cy="4351338"/>
          </a:xfrm>
        </p:spPr>
        <p:txBody>
          <a:bodyPr anchor="ctr"/>
          <a:lstStyle/>
          <a:p>
            <a:pPr marL="0" indent="0" algn="ctr">
              <a:lnSpc>
                <a:spcPct val="150000"/>
              </a:lnSpc>
              <a:buNone/>
            </a:pPr>
            <a:r>
              <a:rPr lang="en-US" b="1" dirty="0"/>
              <a:t>Adding information is not always useful</a:t>
            </a:r>
          </a:p>
          <a:p>
            <a:pPr marL="0" indent="0" algn="ctr">
              <a:lnSpc>
                <a:spcPct val="150000"/>
              </a:lnSpc>
              <a:buNone/>
            </a:pPr>
            <a:r>
              <a:rPr lang="en-US" b="1" dirty="0"/>
              <a:t>Adding information can be useful but often at a cost</a:t>
            </a:r>
          </a:p>
          <a:p>
            <a:pPr marL="0" indent="0" algn="ctr">
              <a:lnSpc>
                <a:spcPct val="150000"/>
              </a:lnSpc>
              <a:buNone/>
            </a:pPr>
            <a:r>
              <a:rPr lang="en-US" b="1" dirty="0"/>
              <a:t>Practical application is important for designers</a:t>
            </a:r>
          </a:p>
          <a:p>
            <a:pPr marL="0" indent="0" algn="ctr">
              <a:buNone/>
            </a:pPr>
            <a:endParaRPr lang="en-US" sz="2400" dirty="0"/>
          </a:p>
          <a:p>
            <a:endParaRPr lang="en-US" dirty="0"/>
          </a:p>
        </p:txBody>
      </p:sp>
    </p:spTree>
    <p:extLst>
      <p:ext uri="{BB962C8B-B14F-4D97-AF65-F5344CB8AC3E}">
        <p14:creationId xmlns:p14="http://schemas.microsoft.com/office/powerpoint/2010/main" val="2237147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BB89-A147-C642-AFC4-885C862C40FF}"/>
              </a:ext>
            </a:extLst>
          </p:cNvPr>
          <p:cNvSpPr>
            <a:spLocks noGrp="1"/>
          </p:cNvSpPr>
          <p:nvPr>
            <p:ph type="title"/>
          </p:nvPr>
        </p:nvSpPr>
        <p:spPr/>
        <p:txBody>
          <a:bodyPr/>
          <a:lstStyle/>
          <a:p>
            <a:r>
              <a:rPr lang="en-US" dirty="0"/>
              <a:t>Airbus-Hensoldt Experiments</a:t>
            </a:r>
          </a:p>
        </p:txBody>
      </p:sp>
      <p:sp>
        <p:nvSpPr>
          <p:cNvPr id="3" name="Text Placeholder 2">
            <a:extLst>
              <a:ext uri="{FF2B5EF4-FFF2-40B4-BE49-F238E27FC236}">
                <a16:creationId xmlns:a16="http://schemas.microsoft.com/office/drawing/2014/main" id="{F1C7481A-4DF2-5F46-87EB-CFCF95EE6106}"/>
              </a:ext>
            </a:extLst>
          </p:cNvPr>
          <p:cNvSpPr>
            <a:spLocks noGrp="1"/>
          </p:cNvSpPr>
          <p:nvPr>
            <p:ph type="body" idx="1"/>
          </p:nvPr>
        </p:nvSpPr>
        <p:spPr/>
        <p:txBody>
          <a:bodyPr/>
          <a:lstStyle/>
          <a:p>
            <a:r>
              <a:rPr lang="en-US" dirty="0"/>
              <a:t>[practical]</a:t>
            </a:r>
          </a:p>
        </p:txBody>
      </p:sp>
    </p:spTree>
    <p:extLst>
      <p:ext uri="{BB962C8B-B14F-4D97-AF65-F5344CB8AC3E}">
        <p14:creationId xmlns:p14="http://schemas.microsoft.com/office/powerpoint/2010/main" val="2642947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4E32A-F47C-E749-A2E2-51F5F5D8F8B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7EEFC3F-E2CC-BD48-9262-15BE3CC21E35}"/>
              </a:ext>
            </a:extLst>
          </p:cNvPr>
          <p:cNvSpPr>
            <a:spLocks noGrp="1"/>
          </p:cNvSpPr>
          <p:nvPr>
            <p:ph type="body" idx="1"/>
          </p:nvPr>
        </p:nvSpPr>
        <p:spPr/>
        <p:txBody>
          <a:bodyPr/>
          <a:lstStyle/>
          <a:p>
            <a:endParaRPr lang="en-US"/>
          </a:p>
        </p:txBody>
      </p:sp>
      <p:pic>
        <p:nvPicPr>
          <p:cNvPr id="4" name="Content Placeholder 3">
            <a:extLst>
              <a:ext uri="{FF2B5EF4-FFF2-40B4-BE49-F238E27FC236}">
                <a16:creationId xmlns:a16="http://schemas.microsoft.com/office/drawing/2014/main" id="{CD5E9600-AA2C-0D42-B371-2573C97B9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223" y="448667"/>
            <a:ext cx="7947554" cy="5960666"/>
          </a:xfrm>
          <a:prstGeom prst="rect">
            <a:avLst/>
          </a:prstGeom>
        </p:spPr>
      </p:pic>
    </p:spTree>
    <p:extLst>
      <p:ext uri="{BB962C8B-B14F-4D97-AF65-F5344CB8AC3E}">
        <p14:creationId xmlns:p14="http://schemas.microsoft.com/office/powerpoint/2010/main" val="3285938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2DC4-7AC8-CB4F-B7B7-04A4B44A62F9}"/>
              </a:ext>
            </a:extLst>
          </p:cNvPr>
          <p:cNvSpPr>
            <a:spLocks noGrp="1"/>
          </p:cNvSpPr>
          <p:nvPr>
            <p:ph type="title"/>
          </p:nvPr>
        </p:nvSpPr>
        <p:spPr/>
        <p:txBody>
          <a:bodyPr/>
          <a:lstStyle/>
          <a:p>
            <a:r>
              <a:rPr lang="en-US" dirty="0"/>
              <a:t>Usually used in driving</a:t>
            </a:r>
          </a:p>
        </p:txBody>
      </p:sp>
      <p:pic>
        <p:nvPicPr>
          <p:cNvPr id="4" name="Picture 3">
            <a:extLst>
              <a:ext uri="{FF2B5EF4-FFF2-40B4-BE49-F238E27FC236}">
                <a16:creationId xmlns:a16="http://schemas.microsoft.com/office/drawing/2014/main" id="{009691E6-A5CD-984C-BCA8-2BAC3DDEF86F}"/>
              </a:ext>
            </a:extLst>
          </p:cNvPr>
          <p:cNvPicPr>
            <a:picLocks noChangeAspect="1"/>
          </p:cNvPicPr>
          <p:nvPr/>
        </p:nvPicPr>
        <p:blipFill>
          <a:blip r:embed="rId2"/>
          <a:stretch>
            <a:fillRect/>
          </a:stretch>
        </p:blipFill>
        <p:spPr>
          <a:xfrm>
            <a:off x="393700" y="1595888"/>
            <a:ext cx="3657600" cy="2222500"/>
          </a:xfrm>
          <a:prstGeom prst="rect">
            <a:avLst/>
          </a:prstGeom>
        </p:spPr>
      </p:pic>
      <p:pic>
        <p:nvPicPr>
          <p:cNvPr id="6" name="Picture 5">
            <a:extLst>
              <a:ext uri="{FF2B5EF4-FFF2-40B4-BE49-F238E27FC236}">
                <a16:creationId xmlns:a16="http://schemas.microsoft.com/office/drawing/2014/main" id="{EE4C6345-2F8B-354D-B739-EA2EED51A3A9}"/>
              </a:ext>
            </a:extLst>
          </p:cNvPr>
          <p:cNvPicPr>
            <a:picLocks noChangeAspect="1"/>
          </p:cNvPicPr>
          <p:nvPr/>
        </p:nvPicPr>
        <p:blipFill>
          <a:blip r:embed="rId3"/>
          <a:stretch>
            <a:fillRect/>
          </a:stretch>
        </p:blipFill>
        <p:spPr>
          <a:xfrm>
            <a:off x="5547580" y="3818388"/>
            <a:ext cx="6555522" cy="2468564"/>
          </a:xfrm>
          <a:prstGeom prst="rect">
            <a:avLst/>
          </a:prstGeom>
        </p:spPr>
      </p:pic>
      <p:pic>
        <p:nvPicPr>
          <p:cNvPr id="7" name="Picture 6">
            <a:extLst>
              <a:ext uri="{FF2B5EF4-FFF2-40B4-BE49-F238E27FC236}">
                <a16:creationId xmlns:a16="http://schemas.microsoft.com/office/drawing/2014/main" id="{27D768E2-B07F-8349-8415-FB50EB240A96}"/>
              </a:ext>
            </a:extLst>
          </p:cNvPr>
          <p:cNvPicPr>
            <a:picLocks noChangeAspect="1"/>
          </p:cNvPicPr>
          <p:nvPr/>
        </p:nvPicPr>
        <p:blipFill>
          <a:blip r:embed="rId4"/>
          <a:stretch>
            <a:fillRect/>
          </a:stretch>
        </p:blipFill>
        <p:spPr>
          <a:xfrm>
            <a:off x="4306384" y="1271961"/>
            <a:ext cx="4219575" cy="2362962"/>
          </a:xfrm>
          <a:prstGeom prst="rect">
            <a:avLst/>
          </a:prstGeom>
        </p:spPr>
      </p:pic>
      <p:pic>
        <p:nvPicPr>
          <p:cNvPr id="8" name="Picture 7">
            <a:extLst>
              <a:ext uri="{FF2B5EF4-FFF2-40B4-BE49-F238E27FC236}">
                <a16:creationId xmlns:a16="http://schemas.microsoft.com/office/drawing/2014/main" id="{05BC1C5F-7692-AD4B-B625-1D880A1BE111}"/>
              </a:ext>
            </a:extLst>
          </p:cNvPr>
          <p:cNvPicPr>
            <a:picLocks noChangeAspect="1"/>
          </p:cNvPicPr>
          <p:nvPr/>
        </p:nvPicPr>
        <p:blipFill>
          <a:blip r:embed="rId5"/>
          <a:stretch>
            <a:fillRect/>
          </a:stretch>
        </p:blipFill>
        <p:spPr>
          <a:xfrm>
            <a:off x="393700" y="3993581"/>
            <a:ext cx="3492500" cy="2324100"/>
          </a:xfrm>
          <a:prstGeom prst="rect">
            <a:avLst/>
          </a:prstGeom>
        </p:spPr>
      </p:pic>
      <p:pic>
        <p:nvPicPr>
          <p:cNvPr id="9" name="Picture 8">
            <a:extLst>
              <a:ext uri="{FF2B5EF4-FFF2-40B4-BE49-F238E27FC236}">
                <a16:creationId xmlns:a16="http://schemas.microsoft.com/office/drawing/2014/main" id="{26AA2212-EEEA-0343-96FD-647DF5EC0E5C}"/>
              </a:ext>
            </a:extLst>
          </p:cNvPr>
          <p:cNvPicPr>
            <a:picLocks noChangeAspect="1"/>
          </p:cNvPicPr>
          <p:nvPr/>
        </p:nvPicPr>
        <p:blipFill>
          <a:blip r:embed="rId6"/>
          <a:stretch>
            <a:fillRect/>
          </a:stretch>
        </p:blipFill>
        <p:spPr>
          <a:xfrm>
            <a:off x="8793743" y="546100"/>
            <a:ext cx="2819400" cy="2882900"/>
          </a:xfrm>
          <a:prstGeom prst="rect">
            <a:avLst/>
          </a:prstGeom>
        </p:spPr>
      </p:pic>
      <p:pic>
        <p:nvPicPr>
          <p:cNvPr id="5" name="Picture 4">
            <a:extLst>
              <a:ext uri="{FF2B5EF4-FFF2-40B4-BE49-F238E27FC236}">
                <a16:creationId xmlns:a16="http://schemas.microsoft.com/office/drawing/2014/main" id="{BA9B79B2-782D-7747-B31C-A203227C932F}"/>
              </a:ext>
            </a:extLst>
          </p:cNvPr>
          <p:cNvPicPr>
            <a:picLocks noChangeAspect="1"/>
          </p:cNvPicPr>
          <p:nvPr/>
        </p:nvPicPr>
        <p:blipFill>
          <a:blip r:embed="rId7"/>
          <a:stretch>
            <a:fillRect/>
          </a:stretch>
        </p:blipFill>
        <p:spPr>
          <a:xfrm>
            <a:off x="3707239" y="3398759"/>
            <a:ext cx="3556000" cy="2286000"/>
          </a:xfrm>
          <a:prstGeom prst="rect">
            <a:avLst/>
          </a:prstGeom>
        </p:spPr>
      </p:pic>
    </p:spTree>
    <p:extLst>
      <p:ext uri="{BB962C8B-B14F-4D97-AF65-F5344CB8AC3E}">
        <p14:creationId xmlns:p14="http://schemas.microsoft.com/office/powerpoint/2010/main" val="99619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5817-3D00-DC41-B705-61BB13676B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506D00-E513-ED4A-B929-354AE6EC5040}"/>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3CE13370-FFEB-8C40-9B87-AAB9CE079B9C}"/>
              </a:ext>
            </a:extLst>
          </p:cNvPr>
          <p:cNvPicPr>
            <a:picLocks noChangeAspect="1"/>
          </p:cNvPicPr>
          <p:nvPr/>
        </p:nvPicPr>
        <p:blipFill>
          <a:blip r:embed="rId2"/>
          <a:stretch>
            <a:fillRect/>
          </a:stretch>
        </p:blipFill>
        <p:spPr>
          <a:xfrm>
            <a:off x="2917371" y="1827213"/>
            <a:ext cx="6357258" cy="4240242"/>
          </a:xfrm>
          <a:prstGeom prst="rect">
            <a:avLst/>
          </a:prstGeom>
        </p:spPr>
      </p:pic>
    </p:spTree>
    <p:extLst>
      <p:ext uri="{BB962C8B-B14F-4D97-AF65-F5344CB8AC3E}">
        <p14:creationId xmlns:p14="http://schemas.microsoft.com/office/powerpoint/2010/main" val="1464600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1B1FC-557B-354E-94A3-343F5FA653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9A96B2-2D31-6F47-8190-31725EBFBE2A}"/>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6B564E74-BC62-9441-A9E2-0EFA8506969C}"/>
              </a:ext>
            </a:extLst>
          </p:cNvPr>
          <p:cNvPicPr>
            <a:picLocks noChangeAspect="1"/>
          </p:cNvPicPr>
          <p:nvPr/>
        </p:nvPicPr>
        <p:blipFill>
          <a:blip r:embed="rId2"/>
          <a:stretch>
            <a:fillRect/>
          </a:stretch>
        </p:blipFill>
        <p:spPr>
          <a:xfrm>
            <a:off x="1096963" y="1937611"/>
            <a:ext cx="10058400" cy="3840029"/>
          </a:xfrm>
          <a:prstGeom prst="rect">
            <a:avLst/>
          </a:prstGeom>
        </p:spPr>
      </p:pic>
    </p:spTree>
    <p:extLst>
      <p:ext uri="{BB962C8B-B14F-4D97-AF65-F5344CB8AC3E}">
        <p14:creationId xmlns:p14="http://schemas.microsoft.com/office/powerpoint/2010/main" val="1611022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767-D5FF-1248-97A7-9AD2559F8C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65B1D4-2E94-CE4F-8913-EF950465DAB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72DBF70-0DF1-C54D-B987-9843BF8C2FFD}"/>
              </a:ext>
            </a:extLst>
          </p:cNvPr>
          <p:cNvPicPr>
            <a:picLocks noChangeAspect="1"/>
          </p:cNvPicPr>
          <p:nvPr/>
        </p:nvPicPr>
        <p:blipFill>
          <a:blip r:embed="rId2"/>
          <a:stretch>
            <a:fillRect/>
          </a:stretch>
        </p:blipFill>
        <p:spPr>
          <a:xfrm>
            <a:off x="7496108" y="2023963"/>
            <a:ext cx="4258179" cy="2746526"/>
          </a:xfrm>
          <a:prstGeom prst="rect">
            <a:avLst/>
          </a:prstGeom>
        </p:spPr>
      </p:pic>
      <p:pic>
        <p:nvPicPr>
          <p:cNvPr id="6" name="Picture 5">
            <a:extLst>
              <a:ext uri="{FF2B5EF4-FFF2-40B4-BE49-F238E27FC236}">
                <a16:creationId xmlns:a16="http://schemas.microsoft.com/office/drawing/2014/main" id="{8A1CC87D-07CB-D04C-B08C-9EDC920D2D99}"/>
              </a:ext>
            </a:extLst>
          </p:cNvPr>
          <p:cNvPicPr>
            <a:picLocks noChangeAspect="1"/>
          </p:cNvPicPr>
          <p:nvPr/>
        </p:nvPicPr>
        <p:blipFill>
          <a:blip r:embed="rId3"/>
          <a:stretch>
            <a:fillRect/>
          </a:stretch>
        </p:blipFill>
        <p:spPr>
          <a:xfrm>
            <a:off x="4712131" y="2023963"/>
            <a:ext cx="5973580" cy="3852959"/>
          </a:xfrm>
          <a:prstGeom prst="rect">
            <a:avLst/>
          </a:prstGeom>
        </p:spPr>
      </p:pic>
      <p:pic>
        <p:nvPicPr>
          <p:cNvPr id="7" name="Picture 6">
            <a:extLst>
              <a:ext uri="{FF2B5EF4-FFF2-40B4-BE49-F238E27FC236}">
                <a16:creationId xmlns:a16="http://schemas.microsoft.com/office/drawing/2014/main" id="{4EEBD618-D704-EB47-B1D5-1A0785144BC9}"/>
              </a:ext>
            </a:extLst>
          </p:cNvPr>
          <p:cNvPicPr>
            <a:picLocks noChangeAspect="1"/>
          </p:cNvPicPr>
          <p:nvPr/>
        </p:nvPicPr>
        <p:blipFill>
          <a:blip r:embed="rId4"/>
          <a:stretch>
            <a:fillRect/>
          </a:stretch>
        </p:blipFill>
        <p:spPr>
          <a:xfrm>
            <a:off x="764000" y="1929112"/>
            <a:ext cx="6267690" cy="4042660"/>
          </a:xfrm>
          <a:prstGeom prst="rect">
            <a:avLst/>
          </a:prstGeom>
        </p:spPr>
      </p:pic>
    </p:spTree>
    <p:extLst>
      <p:ext uri="{BB962C8B-B14F-4D97-AF65-F5344CB8AC3E}">
        <p14:creationId xmlns:p14="http://schemas.microsoft.com/office/powerpoint/2010/main" val="22306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64C7-93DB-B04F-8B9D-F2B5F5A1E184}"/>
              </a:ext>
            </a:extLst>
          </p:cNvPr>
          <p:cNvSpPr>
            <a:spLocks noGrp="1"/>
          </p:cNvSpPr>
          <p:nvPr>
            <p:ph type="title"/>
          </p:nvPr>
        </p:nvSpPr>
        <p:spPr>
          <a:xfrm>
            <a:off x="838200" y="365125"/>
            <a:ext cx="11150600" cy="1325563"/>
          </a:xfrm>
        </p:spPr>
        <p:txBody>
          <a:bodyPr>
            <a:normAutofit/>
          </a:bodyPr>
          <a:lstStyle/>
          <a:p>
            <a:r>
              <a:rPr lang="en-US" sz="4000" dirty="0"/>
              <a:t> Is added information affecting our performance?</a:t>
            </a:r>
          </a:p>
        </p:txBody>
      </p:sp>
      <p:sp>
        <p:nvSpPr>
          <p:cNvPr id="3" name="Content Placeholder 2">
            <a:extLst>
              <a:ext uri="{FF2B5EF4-FFF2-40B4-BE49-F238E27FC236}">
                <a16:creationId xmlns:a16="http://schemas.microsoft.com/office/drawing/2014/main" id="{1E5BA50E-3C2F-3F43-800E-43B18515F614}"/>
              </a:ext>
            </a:extLst>
          </p:cNvPr>
          <p:cNvSpPr>
            <a:spLocks noGrp="1"/>
          </p:cNvSpPr>
          <p:nvPr>
            <p:ph idx="1"/>
          </p:nvPr>
        </p:nvSpPr>
        <p:spPr/>
        <p:txBody>
          <a:bodyPr/>
          <a:lstStyle/>
          <a:p>
            <a:pPr marL="0" indent="0">
              <a:buNone/>
            </a:pPr>
            <a:endParaRPr lang="en-US" dirty="0"/>
          </a:p>
          <a:p>
            <a:pPr>
              <a:buFont typeface="Courier New" panose="02070309020205020404" pitchFamily="49" charset="0"/>
              <a:buChar char="o"/>
            </a:pPr>
            <a:r>
              <a:rPr lang="en-US" dirty="0"/>
              <a:t>  We might be able to drive/fly better with this help</a:t>
            </a:r>
          </a:p>
          <a:p>
            <a:pPr marL="0" indent="0">
              <a:buNone/>
            </a:pPr>
            <a:r>
              <a:rPr lang="en-US" dirty="0"/>
              <a:t> </a:t>
            </a:r>
          </a:p>
          <a:p>
            <a:pPr>
              <a:buFont typeface="Courier New" panose="02070309020205020404" pitchFamily="49" charset="0"/>
              <a:buChar char="o"/>
            </a:pPr>
            <a:r>
              <a:rPr lang="en-US" dirty="0"/>
              <a:t>  But are we missing key information? Or not reacting where we should be?</a:t>
            </a:r>
          </a:p>
          <a:p>
            <a:pPr>
              <a:buFont typeface="Courier New" panose="02070309020205020404" pitchFamily="49" charset="0"/>
              <a:buChar char="o"/>
            </a:pPr>
            <a:endParaRPr lang="en-US" dirty="0"/>
          </a:p>
          <a:p>
            <a:pPr>
              <a:buFont typeface="Courier New" panose="02070309020205020404" pitchFamily="49" charset="0"/>
              <a:buChar char="o"/>
            </a:pPr>
            <a:r>
              <a:rPr lang="en-US" dirty="0"/>
              <a:t>  Using simple experiments and clever analysis to solve real-world problems</a:t>
            </a:r>
          </a:p>
          <a:p>
            <a:endParaRPr lang="en-US" dirty="0"/>
          </a:p>
        </p:txBody>
      </p:sp>
    </p:spTree>
    <p:extLst>
      <p:ext uri="{BB962C8B-B14F-4D97-AF65-F5344CB8AC3E}">
        <p14:creationId xmlns:p14="http://schemas.microsoft.com/office/powerpoint/2010/main" val="3236327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570E-3C58-6A49-A553-2632E2094FC7}"/>
              </a:ext>
            </a:extLst>
          </p:cNvPr>
          <p:cNvSpPr>
            <a:spLocks noGrp="1"/>
          </p:cNvSpPr>
          <p:nvPr>
            <p:ph type="title"/>
          </p:nvPr>
        </p:nvSpPr>
        <p:spPr/>
        <p:txBody>
          <a:bodyPr/>
          <a:lstStyle/>
          <a:p>
            <a:r>
              <a:rPr lang="en-US" dirty="0"/>
              <a:t>Experiments</a:t>
            </a:r>
          </a:p>
        </p:txBody>
      </p:sp>
      <p:sp>
        <p:nvSpPr>
          <p:cNvPr id="3" name="Content Placeholder 2">
            <a:extLst>
              <a:ext uri="{FF2B5EF4-FFF2-40B4-BE49-F238E27FC236}">
                <a16:creationId xmlns:a16="http://schemas.microsoft.com/office/drawing/2014/main" id="{86CB6384-272E-7345-B73F-BC1C1EF3F8A1}"/>
              </a:ext>
            </a:extLst>
          </p:cNvPr>
          <p:cNvSpPr>
            <a:spLocks noGrp="1"/>
          </p:cNvSpPr>
          <p:nvPr>
            <p:ph idx="1"/>
          </p:nvPr>
        </p:nvSpPr>
        <p:spPr/>
        <p:txBody>
          <a:bodyPr/>
          <a:lstStyle/>
          <a:p>
            <a:pPr>
              <a:buFont typeface="Courier New" panose="02070309020205020404" pitchFamily="49" charset="0"/>
              <a:buChar char="o"/>
            </a:pPr>
            <a:r>
              <a:rPr lang="en-US" dirty="0"/>
              <a:t> Fly a helicopter simulator whilst doing the DRT</a:t>
            </a:r>
          </a:p>
          <a:p>
            <a:pPr>
              <a:buFont typeface="Courier New" panose="02070309020205020404" pitchFamily="49" charset="0"/>
              <a:buChar char="o"/>
            </a:pPr>
            <a:endParaRPr lang="en-US" dirty="0"/>
          </a:p>
          <a:p>
            <a:pPr>
              <a:buFont typeface="Courier New" panose="02070309020205020404" pitchFamily="49" charset="0"/>
              <a:buChar char="o"/>
            </a:pPr>
            <a:r>
              <a:rPr lang="en-US" dirty="0"/>
              <a:t>  Several conditions that manipulate visual conditions &amp; symbology</a:t>
            </a:r>
          </a:p>
          <a:p>
            <a:pPr lvl="1">
              <a:buFont typeface="Courier New" panose="02070309020205020404" pitchFamily="49" charset="0"/>
              <a:buChar char="o"/>
            </a:pPr>
            <a:r>
              <a:rPr lang="en-US" sz="2600" dirty="0"/>
              <a:t> Low vs High visibility</a:t>
            </a:r>
          </a:p>
          <a:p>
            <a:pPr lvl="1">
              <a:buFont typeface="Courier New" panose="02070309020205020404" pitchFamily="49" charset="0"/>
              <a:buChar char="o"/>
            </a:pPr>
            <a:r>
              <a:rPr lang="en-US" sz="2600" dirty="0"/>
              <a:t> Low vs High symbology</a:t>
            </a:r>
          </a:p>
          <a:p>
            <a:pPr>
              <a:buFont typeface="Courier New" panose="02070309020205020404" pitchFamily="49" charset="0"/>
              <a:buChar char="o"/>
            </a:pPr>
            <a:endParaRPr lang="en-US" dirty="0"/>
          </a:p>
          <a:p>
            <a:pPr>
              <a:buFont typeface="Courier New" panose="02070309020205020404" pitchFamily="49" charset="0"/>
              <a:buChar char="o"/>
            </a:pPr>
            <a:r>
              <a:rPr lang="en-US" dirty="0"/>
              <a:t>  Landings are key data</a:t>
            </a:r>
          </a:p>
        </p:txBody>
      </p:sp>
    </p:spTree>
    <p:extLst>
      <p:ext uri="{BB962C8B-B14F-4D97-AF65-F5344CB8AC3E}">
        <p14:creationId xmlns:p14="http://schemas.microsoft.com/office/powerpoint/2010/main" val="1524080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E61A-AC05-5042-A6D7-166D9737C5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3D5FC0-F10E-084B-982E-692733D9993E}"/>
              </a:ext>
            </a:extLst>
          </p:cNvPr>
          <p:cNvSpPr>
            <a:spLocks noGrp="1"/>
          </p:cNvSpPr>
          <p:nvPr>
            <p:ph idx="1"/>
          </p:nvPr>
        </p:nvSpPr>
        <p:spPr/>
        <p:txBody>
          <a:bodyPr/>
          <a:lstStyle/>
          <a:p>
            <a:endParaRPr lang="en-US"/>
          </a:p>
        </p:txBody>
      </p:sp>
      <p:pic>
        <p:nvPicPr>
          <p:cNvPr id="4" name=".filtered-B49223FA-C2AB-4E6D-86AD-CC4B980A9078">
            <a:hlinkClick r:id="" action="ppaction://media"/>
            <a:extLst>
              <a:ext uri="{FF2B5EF4-FFF2-40B4-BE49-F238E27FC236}">
                <a16:creationId xmlns:a16="http://schemas.microsoft.com/office/drawing/2014/main" id="{FD6AACD0-CDB6-E545-9D08-B60ABD41437A}"/>
              </a:ext>
            </a:extLst>
          </p:cNvPr>
          <p:cNvPicPr>
            <a:picLocks noChangeAspect="1"/>
          </p:cNvPicPr>
          <p:nvPr>
            <a:videoFile r:link="rId1"/>
            <p:extLst>
              <p:ext uri="{DAA4B4D4-6D71-4841-9C94-3DE7FCFB9230}">
                <p14:media xmlns:p14="http://schemas.microsoft.com/office/powerpoint/2010/main" r:embed="rId2">
                  <p14:trim end="36337.3315"/>
                </p14:media>
              </p:ext>
            </p:extLst>
          </p:nvPr>
        </p:nvPicPr>
        <p:blipFill>
          <a:blip r:embed="rId4"/>
          <a:stretch>
            <a:fillRect/>
          </a:stretch>
        </p:blipFill>
        <p:spPr>
          <a:xfrm>
            <a:off x="-301" y="0"/>
            <a:ext cx="12192301" cy="6858000"/>
          </a:xfrm>
          <a:prstGeom prst="rect">
            <a:avLst/>
          </a:prstGeom>
        </p:spPr>
      </p:pic>
    </p:spTree>
    <p:extLst>
      <p:ext uri="{BB962C8B-B14F-4D97-AF65-F5344CB8AC3E}">
        <p14:creationId xmlns:p14="http://schemas.microsoft.com/office/powerpoint/2010/main" val="43513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000F-FD89-9F46-AED7-A87EC6BB94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206B17-5FE0-B347-8AC0-3CBCF98F7D4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C1243AC-2817-E648-B695-EF9C11BC64BC}"/>
              </a:ext>
            </a:extLst>
          </p:cNvPr>
          <p:cNvPicPr/>
          <p:nvPr/>
        </p:nvPicPr>
        <p:blipFill rotWithShape="1">
          <a:blip r:embed="rId2" cstate="print">
            <a:extLst>
              <a:ext uri="{28A0092B-C50C-407E-A947-70E740481C1C}">
                <a14:useLocalDpi xmlns:a14="http://schemas.microsoft.com/office/drawing/2010/main" val="0"/>
              </a:ext>
            </a:extLst>
          </a:blip>
          <a:srcRect l="9310" r="16051" b="6431"/>
          <a:stretch/>
        </p:blipFill>
        <p:spPr bwMode="auto">
          <a:xfrm>
            <a:off x="1936229" y="1787272"/>
            <a:ext cx="8319541" cy="4516981"/>
          </a:xfrm>
          <a:prstGeom prst="rect">
            <a:avLst/>
          </a:prstGeom>
          <a:noFill/>
          <a:ln>
            <a:noFill/>
          </a:ln>
          <a:extLst>
            <a:ext uri="{53640926-AAD7-44D8-BBD7-CCE9431645EC}">
              <a14:shadowObscured xmlns:a14="http://schemas.microsoft.com/office/drawing/2010/main"/>
            </a:ext>
          </a:extLst>
        </p:spPr>
      </p:pic>
      <p:pic>
        <p:nvPicPr>
          <p:cNvPr id="6" name="Content Placeholder 10" descr="Rocket">
            <a:extLst>
              <a:ext uri="{FF2B5EF4-FFF2-40B4-BE49-F238E27FC236}">
                <a16:creationId xmlns:a16="http://schemas.microsoft.com/office/drawing/2014/main" id="{069CC818-1F57-0D45-BAAA-06BA86CE5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847679">
            <a:off x="4830822" y="4198341"/>
            <a:ext cx="455851" cy="455851"/>
          </a:xfrm>
          <a:prstGeom prst="rect">
            <a:avLst/>
          </a:prstGeom>
        </p:spPr>
      </p:pic>
    </p:spTree>
    <p:extLst>
      <p:ext uri="{BB962C8B-B14F-4D97-AF65-F5344CB8AC3E}">
        <p14:creationId xmlns:p14="http://schemas.microsoft.com/office/powerpoint/2010/main" val="61937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29 -0.00162 C -0.00455 -0.00579 -0.00468 -0.01412 -0.00599 -0.01898 C -0.00638 -0.02037 -0.00703 -0.02176 -0.00755 -0.02315 C -0.00781 -0.02477 -0.00807 -0.02616 -0.00846 -0.02755 C -0.00885 -0.02917 -0.00937 -0.03056 -0.01002 -0.03194 C -0.01158 -0.03472 -0.01289 -0.03495 -0.01484 -0.03611 C -0.03984 -0.03241 -0.02773 -0.03264 -0.05117 -0.03472 L -0.05599 -0.0375 L -0.05846 -0.03889 C -0.05937 -0.03866 -0.06419 -0.03796 -0.06497 -0.03472 C -0.06523 -0.03333 -0.06484 -0.03125 -0.06406 -0.03032 C -0.06276 -0.0287 -0.05924 -0.02755 -0.05924 -0.02755 C -0.05794 -0.02593 -0.05546 -0.02384 -0.0552 -0.02037 C -0.0552 -0.02037 -0.05599 -0.00926 -0.0569 -0.00741 C -0.05742 -0.00602 -0.05846 -0.00556 -0.05924 -0.00463 C -0.05976 -0.00324 -0.06015 -0.00139 -0.06093 -0.00023 C -0.06158 0.00093 -0.06263 0.00139 -0.06328 0.00255 C -0.06992 0.01597 -0.06354 0.00764 -0.06901 0.01412 C -0.07044 0.02176 -0.06927 0.01713 -0.07304 0.02708 L -0.07461 0.03125 L -0.07617 0.03565 C -0.07773 0.04375 -0.07591 0.03611 -0.07942 0.04421 C -0.0858 0.0588 -0.0802 0.04838 -0.08424 0.05579 " pathEditMode="relative" ptsTypes="AAAAAAAAAAAAAAAAAAAAAAA">
                                      <p:cBhvr>
                                        <p:cTn id="6" dur="3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8099 0.04699 C -0.08151 0.04468 -0.08216 0.04236 -0.08268 0.03982 C -0.08294 0.03843 -0.08294 0.03681 -0.08346 0.03565 C -0.08411 0.03357 -0.08502 0.03171 -0.0858 0.02986 C -0.08645 0.02847 -0.08671 0.02685 -0.0875 0.02546 C -0.08815 0.02431 -0.08906 0.02361 -0.08984 0.02269 C -0.09036 0.0213 -0.09088 0.01968 -0.09153 0.01829 C -0.0927 0.01574 -0.09453 0.01273 -0.09635 0.01111 C -0.09713 0.01042 -0.09791 0.01019 -0.09869 0.00972 C -0.10065 0.01019 -0.1026 0.00995 -0.10442 0.01111 C -0.1056 0.01204 -0.10651 0.01412 -0.10755 0.01551 C -0.10846 0.01644 -0.10924 0.01736 -0.11002 0.01829 C -0.11093 0.01968 -0.11158 0.02153 -0.1125 0.02269 C -0.11393 0.02477 -0.11731 0.02847 -0.11731 0.02847 C -0.11783 0.02986 -0.11823 0.03148 -0.11888 0.03264 C -0.12317 0.03935 -0.1233 0.03611 -0.12617 0.04282 C -0.13033 0.05255 -0.12825 0.04861 -0.13099 0.05718 C -0.13151 0.05857 -0.13203 0.05995 -0.13255 0.06134 C -0.13385 0.06829 -0.13372 0.06551 -0.13255 0.07569 C -0.13242 0.07732 -0.13255 0.07917 -0.13177 0.08009 C -0.13046 0.08171 -0.12851 0.08194 -0.12695 0.08287 L -0.12448 0.08449 C -0.11992 0.0838 -0.11536 0.08357 -0.1108 0.08287 C -0.1095 0.08264 -0.1082 0.08148 -0.10677 0.08148 C -0.08828 0.08056 -0.06966 0.08056 -0.05117 0.08009 C -0.04414 0.07685 -0.05169 0.08079 -0.04479 0.07569 C -0.0431 0.07454 -0.04153 0.07384 -0.03984 0.07292 C -0.03906 0.07245 -0.03815 0.07222 -0.0375 0.07153 C -0.0306 0.06319 -0.03932 0.07315 -0.03268 0.06713 C -0.03177 0.06644 -0.03112 0.06505 -0.0302 0.06435 C -0.02864 0.06296 -0.02695 0.06273 -0.02539 0.06134 C -0.02278 0.05903 -0.02031 0.05648 -0.01731 0.05579 C -0.01106 0.05394 -0.01406 0.05486 -0.00846 0.05278 C -0.00742 0.05185 -0.00625 0.05093 -0.0052 0.05 C -0.00442 0.04907 -0.00364 0.04769 -0.00286 0.04699 C -0.0013 0.04583 0.00065 0.04583 0.00209 0.04421 C 0.00287 0.04329 0.00352 0.0419 0.00443 0.04144 C 0.00547 0.04051 0.00664 0.04051 0.00769 0.03982 C 0.00925 0.03912 0.01094 0.03796 0.0125 0.03704 L 0.01498 0.03565 C 0.01576 0.03519 0.01654 0.03449 0.01732 0.03403 C 0.01888 0.03357 0.02513 0.03194 0.02787 0.02986 C 0.03282 0.02593 0.03295 0.02523 0.0375 0.01991 C 0.03829 0.01875 0.03907 0.01736 0.03998 0.0169 C 0.04805 0.01204 0.03542 0.01944 0.04558 0.01412 C 0.04714 0.01319 0.04883 0.01204 0.05039 0.01111 C 0.05118 0.01065 0.05196 0.00995 0.05287 0.00972 C 0.06172 0.0081 0.05769 0.00903 0.06498 0.00694 C 0.07318 0.00741 0.08164 0.00718 0.08985 0.00833 C 0.09154 0.00857 0.0948 0.01111 0.0948 0.01111 L 0.10196 0.01991 L 0.10443 0.02269 C 0.10521 0.02176 0.10586 0.02014 0.10677 0.01991 C 0.11029 0.01875 0.10886 0.02269 0.11003 0.02546 C 0.11068 0.02685 0.11172 0.02755 0.1125 0.02847 C 0.11329 0.02755 0.11394 0.02546 0.11485 0.02546 C 0.11667 0.02546 0.11823 0.03079 0.11888 0.03264 C 0.11954 0.03611 0.11954 0.03912 0.12214 0.03982 C 0.12305 0.04005 0.1237 0.03889 0.12461 0.03843 C 0.12618 0.02153 0.12461 0.03704 0.12618 0.02407 C 0.12748 0.01366 0.12631 0.02037 0.12774 0.0125 C 0.13138 -0.03194 0.12865 0.00602 0.12865 -0.10208 " pathEditMode="relative" ptsTypes="AAAAAAAAAAAAAAAAAAAAAAAAAAAAAAAAAAAAAAAAAAAAAAAAAAAAAAAAAAAAAA">
                                      <p:cBhvr>
                                        <p:cTn id="10" dur="5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3438 -0.10486 C 0.13399 -0.11296 0.13399 -0.1213 0.13347 -0.12917 C 0.13347 -0.13079 0.13282 -0.13218 0.13269 -0.13356 C 0.1323 -0.13681 0.1323 -0.14028 0.1319 -0.14352 C 0.13164 -0.1456 0.13125 -0.14745 0.13112 -0.14931 C 0.13073 -0.15231 0.1306 -0.15509 0.13034 -0.15787 C 0.12995 -0.16667 0.12982 -0.17523 0.12943 -0.1838 C 0.12917 -0.19167 0.12891 -0.20139 0.12787 -0.20949 C 0.12696 -0.21643 0.12696 -0.21389 0.12227 -0.21667 L 0.1198 -0.21806 C 0.11524 -0.21759 0.11068 -0.21782 0.10612 -0.21667 C 0.10443 -0.21643 0.10131 -0.21389 0.10131 -0.21389 L 0.09636 -0.20532 C 0.09558 -0.20393 0.09493 -0.20208 0.09401 -0.20093 L 0.09154 -0.19815 C 0.09102 -0.19676 0.09063 -0.19491 0.08998 -0.19375 C 0.0836 -0.18241 0.09167 -0.20069 0.08516 -0.18657 C 0.08451 -0.18542 0.08412 -0.18356 0.08347 -0.18241 C 0.07526 -0.16574 0.08164 -0.18171 0.07539 -0.16505 C 0.06967 -0.14977 0.07865 -0.17315 0.07136 -0.15648 C 0.07019 -0.1537 0.06927 -0.15069 0.06823 -0.14792 L 0.06654 -0.14352 C 0.06563 -0.13889 0.06576 -0.13866 0.0642 -0.13356 C 0.06368 -0.13218 0.06302 -0.13079 0.0625 -0.12917 C 0.05925 -0.11736 0.06472 -0.1331 0.06016 -0.1206 C 0.05925 -0.11643 0.05938 -0.11574 0.05769 -0.11204 C 0.0569 -0.11042 0.05599 -0.10949 0.05521 -0.10787 C 0.05404 -0.10509 0.05313 -0.10208 0.05209 -0.09907 L 0.05039 -0.09491 L 0.04883 -0.09051 C 0.04857 -0.08912 0.04844 -0.0875 0.04805 -0.08634 C 0.0474 -0.08449 0.04636 -0.08356 0.04558 -0.08194 C 0.04493 -0.08056 0.04454 -0.07893 0.04401 -0.07778 C 0.04323 -0.07616 0.04232 -0.075 0.04154 -0.07338 C 0.04037 -0.0706 0.03946 -0.06759 0.03829 -0.06481 L 0.03672 -0.06042 C 0.0362 -0.05903 0.03607 -0.05671 0.03516 -0.05625 L 0.03269 -0.05463 C 0.0319 -0.05324 0.03125 -0.05162 0.03021 -0.05046 C 0.02474 -0.04352 0.02917 -0.05139 0.02461 -0.04468 C 0.0237 -0.04329 0.02305 -0.04167 0.02214 -0.04028 C 0.02071 -0.03819 0.01901 -0.03657 0.01732 -0.03472 C 0.01654 -0.0338 0.01589 -0.03241 0.01498 -0.03171 L 0.0125 -0.03032 C 0.01198 -0.03171 0.01107 -0.03287 0.01094 -0.03472 C 0.01068 -0.03704 0.0112 -0.03958 0.01172 -0.0419 C 0.0125 -0.04537 0.01394 -0.04745 0.01576 -0.04907 C 0.01654 -0.04977 0.01745 -0.04977 0.01823 -0.05046 C 0.01927 -0.05116 0.02032 -0.05231 0.02136 -0.05324 C 0.02409 -0.05278 0.02683 -0.05301 0.02943 -0.05185 C 0.03034 -0.05139 0.03177 -0.05069 0.0319 -0.04907 C 0.03269 -0.03125 0.0319 -0.01366 0.0319 0.00417 " pathEditMode="relative" ptsTypes="AAAAAAAAAAAAAAAAAAAAAAAAAAAAAAAAAAAAAAAAAAAAAAAAAAAA">
                                      <p:cBhvr>
                                        <p:cTn id="14" dur="5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CBFC5-706B-9F47-9480-5444023734AA}"/>
              </a:ext>
            </a:extLst>
          </p:cNvPr>
          <p:cNvSpPr>
            <a:spLocks noGrp="1"/>
          </p:cNvSpPr>
          <p:nvPr>
            <p:ph type="title"/>
          </p:nvPr>
        </p:nvSpPr>
        <p:spPr/>
        <p:txBody>
          <a:bodyPr/>
          <a:lstStyle/>
          <a:p>
            <a:r>
              <a:rPr lang="en-US" dirty="0"/>
              <a:t>Landings</a:t>
            </a:r>
          </a:p>
        </p:txBody>
      </p:sp>
      <p:sp>
        <p:nvSpPr>
          <p:cNvPr id="3" name="Content Placeholder 2">
            <a:extLst>
              <a:ext uri="{FF2B5EF4-FFF2-40B4-BE49-F238E27FC236}">
                <a16:creationId xmlns:a16="http://schemas.microsoft.com/office/drawing/2014/main" id="{F3D43AE3-B3F6-634A-B0F9-9C86A7524989}"/>
              </a:ext>
            </a:extLst>
          </p:cNvPr>
          <p:cNvSpPr>
            <a:spLocks noGrp="1"/>
          </p:cNvSpPr>
          <p:nvPr>
            <p:ph idx="1"/>
          </p:nvPr>
        </p:nvSpPr>
        <p:spPr/>
        <p:txBody>
          <a:bodyPr/>
          <a:lstStyle/>
          <a:p>
            <a:endParaRPr lang="en-US"/>
          </a:p>
        </p:txBody>
      </p:sp>
      <p:pic>
        <p:nvPicPr>
          <p:cNvPr id="4" name="Picture 3" descr="LandingsCombined">
            <a:extLst>
              <a:ext uri="{FF2B5EF4-FFF2-40B4-BE49-F238E27FC236}">
                <a16:creationId xmlns:a16="http://schemas.microsoft.com/office/drawing/2014/main" id="{98F5DB30-2258-E348-A69F-7279E5F2D56D}"/>
              </a:ext>
            </a:extLst>
          </p:cNvPr>
          <p:cNvPicPr/>
          <p:nvPr/>
        </p:nvPicPr>
        <p:blipFill rotWithShape="1">
          <a:blip r:embed="rId2">
            <a:extLst>
              <a:ext uri="{28A0092B-C50C-407E-A947-70E740481C1C}">
                <a14:useLocalDpi xmlns:a14="http://schemas.microsoft.com/office/drawing/2010/main" val="0"/>
              </a:ext>
            </a:extLst>
          </a:blip>
          <a:srcRect b="68694"/>
          <a:stretch/>
        </p:blipFill>
        <p:spPr bwMode="auto">
          <a:xfrm>
            <a:off x="869852" y="2104966"/>
            <a:ext cx="10452295" cy="3366444"/>
          </a:xfrm>
          <a:prstGeom prst="rect">
            <a:avLst/>
          </a:prstGeom>
          <a:noFill/>
          <a:ln>
            <a:noFill/>
          </a:ln>
        </p:spPr>
      </p:pic>
    </p:spTree>
    <p:extLst>
      <p:ext uri="{BB962C8B-B14F-4D97-AF65-F5344CB8AC3E}">
        <p14:creationId xmlns:p14="http://schemas.microsoft.com/office/powerpoint/2010/main" val="22680172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47E0-909E-D943-B060-F236A041E673}"/>
              </a:ext>
            </a:extLst>
          </p:cNvPr>
          <p:cNvSpPr>
            <a:spLocks noGrp="1"/>
          </p:cNvSpPr>
          <p:nvPr>
            <p:ph type="title"/>
          </p:nvPr>
        </p:nvSpPr>
        <p:spPr/>
        <p:txBody>
          <a:bodyPr/>
          <a:lstStyle/>
          <a:p>
            <a:r>
              <a:rPr lang="en-US" dirty="0"/>
              <a:t>DRT</a:t>
            </a:r>
          </a:p>
        </p:txBody>
      </p:sp>
      <p:sp>
        <p:nvSpPr>
          <p:cNvPr id="3" name="Content Placeholder 2">
            <a:extLst>
              <a:ext uri="{FF2B5EF4-FFF2-40B4-BE49-F238E27FC236}">
                <a16:creationId xmlns:a16="http://schemas.microsoft.com/office/drawing/2014/main" id="{68A5B7B0-281C-714D-B3ED-FA17276D5E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4D24A3-7EA0-314B-A301-C83E73C192E5}"/>
              </a:ext>
            </a:extLst>
          </p:cNvPr>
          <p:cNvPicPr>
            <a:picLocks noChangeAspect="1"/>
          </p:cNvPicPr>
          <p:nvPr/>
        </p:nvPicPr>
        <p:blipFill>
          <a:blip r:embed="rId2"/>
          <a:stretch>
            <a:fillRect/>
          </a:stretch>
        </p:blipFill>
        <p:spPr>
          <a:xfrm>
            <a:off x="3333583" y="1737360"/>
            <a:ext cx="5524833" cy="4735571"/>
          </a:xfrm>
          <a:prstGeom prst="rect">
            <a:avLst/>
          </a:prstGeom>
        </p:spPr>
      </p:pic>
    </p:spTree>
    <p:extLst>
      <p:ext uri="{BB962C8B-B14F-4D97-AF65-F5344CB8AC3E}">
        <p14:creationId xmlns:p14="http://schemas.microsoft.com/office/powerpoint/2010/main" val="2878562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7A07-EC68-EE4F-96F2-5DFDBA1DF588}"/>
              </a:ext>
            </a:extLst>
          </p:cNvPr>
          <p:cNvSpPr>
            <a:spLocks noGrp="1"/>
          </p:cNvSpPr>
          <p:nvPr>
            <p:ph type="title"/>
          </p:nvPr>
        </p:nvSpPr>
        <p:spPr/>
        <p:txBody>
          <a:bodyPr/>
          <a:lstStyle/>
          <a:p>
            <a:r>
              <a:rPr lang="en-US" dirty="0"/>
              <a:t>DRT</a:t>
            </a:r>
          </a:p>
        </p:txBody>
      </p:sp>
      <p:sp>
        <p:nvSpPr>
          <p:cNvPr id="3" name="Content Placeholder 2">
            <a:extLst>
              <a:ext uri="{FF2B5EF4-FFF2-40B4-BE49-F238E27FC236}">
                <a16:creationId xmlns:a16="http://schemas.microsoft.com/office/drawing/2014/main" id="{7F1F8361-87AD-5A49-B571-B7E341CB7442}"/>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8F5359C0-5149-AD48-AC6D-DE52D9934EBE}"/>
              </a:ext>
            </a:extLst>
          </p:cNvPr>
          <p:cNvPicPr>
            <a:picLocks noChangeAspect="1"/>
          </p:cNvPicPr>
          <p:nvPr/>
        </p:nvPicPr>
        <p:blipFill>
          <a:blip r:embed="rId2"/>
          <a:stretch>
            <a:fillRect/>
          </a:stretch>
        </p:blipFill>
        <p:spPr>
          <a:xfrm>
            <a:off x="3393771" y="1737360"/>
            <a:ext cx="5440681" cy="4663440"/>
          </a:xfrm>
          <a:prstGeom prst="rect">
            <a:avLst/>
          </a:prstGeom>
        </p:spPr>
      </p:pic>
    </p:spTree>
    <p:extLst>
      <p:ext uri="{BB962C8B-B14F-4D97-AF65-F5344CB8AC3E}">
        <p14:creationId xmlns:p14="http://schemas.microsoft.com/office/powerpoint/2010/main" val="288715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5DB7-83EE-3246-991B-D4475C3BF0AC}"/>
              </a:ext>
            </a:extLst>
          </p:cNvPr>
          <p:cNvSpPr>
            <a:spLocks noGrp="1"/>
          </p:cNvSpPr>
          <p:nvPr>
            <p:ph type="title"/>
          </p:nvPr>
        </p:nvSpPr>
        <p:spPr/>
        <p:txBody>
          <a:bodyPr/>
          <a:lstStyle/>
          <a:p>
            <a:r>
              <a:rPr lang="en-US" dirty="0"/>
              <a:t>For</a:t>
            </a:r>
          </a:p>
        </p:txBody>
      </p:sp>
      <p:sp>
        <p:nvSpPr>
          <p:cNvPr id="3" name="Content Placeholder 2">
            <a:extLst>
              <a:ext uri="{FF2B5EF4-FFF2-40B4-BE49-F238E27FC236}">
                <a16:creationId xmlns:a16="http://schemas.microsoft.com/office/drawing/2014/main" id="{407F2343-2432-B945-A889-9D0E4D56362C}"/>
              </a:ext>
            </a:extLst>
          </p:cNvPr>
          <p:cNvSpPr>
            <a:spLocks noGrp="1"/>
          </p:cNvSpPr>
          <p:nvPr>
            <p:ph idx="1"/>
          </p:nvPr>
        </p:nvSpPr>
        <p:spPr>
          <a:xfrm>
            <a:off x="838200" y="1512888"/>
            <a:ext cx="10515600" cy="4905375"/>
          </a:xfrm>
        </p:spPr>
        <p:txBody>
          <a:bodyPr>
            <a:normAutofit fontScale="55000" lnSpcReduction="20000"/>
          </a:bodyPr>
          <a:lstStyle/>
          <a:p>
            <a:r>
              <a:rPr lang="en-US" sz="5100" dirty="0"/>
              <a:t>Conversations between passengers</a:t>
            </a:r>
          </a:p>
          <a:p>
            <a:pPr lvl="1"/>
            <a:r>
              <a:rPr lang="en-AU" dirty="0"/>
              <a:t>Tillman, G., Strayer, D., </a:t>
            </a:r>
            <a:r>
              <a:rPr lang="en-AU" dirty="0" err="1"/>
              <a:t>Eidels</a:t>
            </a:r>
            <a:r>
              <a:rPr lang="en-AU" dirty="0"/>
              <a:t>, A., &amp; Heathcote, A. (2017). </a:t>
            </a:r>
            <a:r>
              <a:rPr lang="en-AU" dirty="0" err="1"/>
              <a:t>Modeling</a:t>
            </a:r>
            <a:r>
              <a:rPr lang="en-AU" dirty="0"/>
              <a:t> cognitive load effects of conversation between a passenger and driver. Attention, Perception, &amp; Psychophysics, 79(6), 1795-1803.</a:t>
            </a:r>
          </a:p>
          <a:p>
            <a:pPr lvl="1"/>
            <a:r>
              <a:rPr lang="en-AU" dirty="0"/>
              <a:t>Drews, F. A., </a:t>
            </a:r>
            <a:r>
              <a:rPr lang="en-AU" dirty="0" err="1"/>
              <a:t>Pasupathi</a:t>
            </a:r>
            <a:r>
              <a:rPr lang="en-AU" dirty="0"/>
              <a:t>, M., &amp; Strayer, D. L. (2008). Passenger and Cell Phone Conversations During Simulated Driving. Journal of Experimental Psychology: Applied, 14, 000-000.</a:t>
            </a:r>
            <a:endParaRPr lang="en-US" dirty="0"/>
          </a:p>
          <a:p>
            <a:r>
              <a:rPr lang="en-US" sz="5100" dirty="0"/>
              <a:t>Smartphone use</a:t>
            </a:r>
          </a:p>
          <a:p>
            <a:pPr lvl="1"/>
            <a:r>
              <a:rPr lang="en-AU" dirty="0"/>
              <a:t>Strayer, D.L., &amp; Drews, F. A. (2004). Profiles in driver distraction: Effects of cell phone conversations on younger and older drivers. Human Factors, 46, 640-649.</a:t>
            </a:r>
          </a:p>
          <a:p>
            <a:pPr lvl="1"/>
            <a:r>
              <a:rPr lang="en-AU" dirty="0"/>
              <a:t>Strayer, D. L., Drews, F. A., &amp; Crouch, D. J.(2006). A comparison of the cell phone driver and the drunk driver. Human Factors, 48, 381-391.</a:t>
            </a:r>
          </a:p>
          <a:p>
            <a:pPr lvl="1"/>
            <a:r>
              <a:rPr lang="en-AU" dirty="0"/>
              <a:t>Strayer, D. L., Watson, J. M. &amp; Frank A. Drews (2010). Cognitive Distraction While Multitasking in the Automobile.</a:t>
            </a:r>
          </a:p>
          <a:p>
            <a:pPr lvl="1"/>
            <a:r>
              <a:rPr lang="en-AU" dirty="0"/>
              <a:t>Strayer, D. L., Cooper, J. M., </a:t>
            </a:r>
            <a:r>
              <a:rPr lang="en-AU" dirty="0" err="1"/>
              <a:t>Turrill</a:t>
            </a:r>
            <a:r>
              <a:rPr lang="en-AU" dirty="0"/>
              <a:t>, J., Coleman, J., Medeiros-Ward, N. &amp; Biondi, F. (2013). Measuring Cognitive Distraction in the Automobile.</a:t>
            </a:r>
            <a:endParaRPr lang="en-US" dirty="0"/>
          </a:p>
          <a:p>
            <a:r>
              <a:rPr lang="en-US" sz="5100" dirty="0"/>
              <a:t>Information systems</a:t>
            </a:r>
          </a:p>
          <a:p>
            <a:pPr lvl="1"/>
            <a:r>
              <a:rPr lang="en-AU" dirty="0"/>
              <a:t>Strayer, D. L., </a:t>
            </a:r>
            <a:r>
              <a:rPr lang="en-AU" dirty="0" err="1"/>
              <a:t>Turrill</a:t>
            </a:r>
            <a:r>
              <a:rPr lang="en-AU" dirty="0"/>
              <a:t>, J., Coleman, J. R., Ortiz, E. V. &amp; Cooper, J. M. (2014). Measuring Cognitive Distraction in the Automobile II: Assessing In-Vehicle Voice-Based Interactive Technologies.</a:t>
            </a:r>
          </a:p>
          <a:p>
            <a:pPr lvl="1"/>
            <a:r>
              <a:rPr lang="en-AU" dirty="0"/>
              <a:t>Strayer, D. L., Cooper, J. M., </a:t>
            </a:r>
            <a:r>
              <a:rPr lang="en-AU" dirty="0" err="1"/>
              <a:t>Turrill</a:t>
            </a:r>
            <a:r>
              <a:rPr lang="en-AU" dirty="0"/>
              <a:t>, J., Coleman, J. R., &amp; </a:t>
            </a:r>
            <a:r>
              <a:rPr lang="en-AU" dirty="0" err="1"/>
              <a:t>Hopman</a:t>
            </a:r>
            <a:r>
              <a:rPr lang="en-AU" dirty="0"/>
              <a:t>, R. J. (2015). Measuring cognitive distraction in the automobile III: A comparison of ten 2015 in-vehicle information systems.</a:t>
            </a:r>
            <a:endParaRPr lang="en-US" dirty="0"/>
          </a:p>
          <a:p>
            <a:r>
              <a:rPr lang="en-US" sz="5100" dirty="0"/>
              <a:t>Voice assistants</a:t>
            </a:r>
          </a:p>
          <a:p>
            <a:pPr lvl="1"/>
            <a:r>
              <a:rPr lang="en-AU" dirty="0"/>
              <a:t>Cooper, J. M., </a:t>
            </a:r>
            <a:r>
              <a:rPr lang="en-AU" dirty="0" err="1"/>
              <a:t>Ingebretsen</a:t>
            </a:r>
            <a:r>
              <a:rPr lang="en-AU" dirty="0"/>
              <a:t>, H. &amp; Strayer, D. L. (2014). Mental Workload of Common Voice-Based Vehicle Interactions across Six Different Vehicle Systems.</a:t>
            </a:r>
          </a:p>
          <a:p>
            <a:pPr lvl="1"/>
            <a:r>
              <a:rPr lang="en-US" dirty="0"/>
              <a:t>Coleman, J. R., </a:t>
            </a:r>
            <a:r>
              <a:rPr lang="en-US" dirty="0" err="1"/>
              <a:t>Turrill</a:t>
            </a:r>
            <a:r>
              <a:rPr lang="en-US" dirty="0"/>
              <a:t>, J., Cooper, J. M., &amp; Strayer, D. L. (2016, September). Cognitive workload using interactive voice messaging systems. In Proceedings of the Human Factors and Ergonomics Society Annual Meeting (Vol. 60, No. 1, pp. 1894-1898). Sage CA: Los Angeles, CA: SAGE Publications.</a:t>
            </a:r>
          </a:p>
          <a:p>
            <a:pPr lvl="1"/>
            <a:endParaRPr lang="en-US" dirty="0"/>
          </a:p>
          <a:p>
            <a:endParaRPr lang="en-US" dirty="0"/>
          </a:p>
        </p:txBody>
      </p:sp>
    </p:spTree>
    <p:extLst>
      <p:ext uri="{BB962C8B-B14F-4D97-AF65-F5344CB8AC3E}">
        <p14:creationId xmlns:p14="http://schemas.microsoft.com/office/powerpoint/2010/main" val="28683971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70C0-C3FF-CB4E-BB44-CB9F9D6D54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11C612-6E09-224C-BA5D-DBB18159E1D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484BBBD-D09F-D544-8B5D-16CFFBDFC1FB}"/>
              </a:ext>
            </a:extLst>
          </p:cNvPr>
          <p:cNvPicPr>
            <a:picLocks noChangeAspect="1"/>
          </p:cNvPicPr>
          <p:nvPr/>
        </p:nvPicPr>
        <p:blipFill>
          <a:blip r:embed="rId2"/>
          <a:stretch>
            <a:fillRect/>
          </a:stretch>
        </p:blipFill>
        <p:spPr>
          <a:xfrm>
            <a:off x="2631762" y="1737360"/>
            <a:ext cx="7091036" cy="4727357"/>
          </a:xfrm>
          <a:prstGeom prst="rect">
            <a:avLst/>
          </a:prstGeom>
        </p:spPr>
      </p:pic>
      <p:sp>
        <p:nvSpPr>
          <p:cNvPr id="5" name="Oval 4">
            <a:extLst>
              <a:ext uri="{FF2B5EF4-FFF2-40B4-BE49-F238E27FC236}">
                <a16:creationId xmlns:a16="http://schemas.microsoft.com/office/drawing/2014/main" id="{CC2413FD-8FCC-DD4B-BF8B-2949C1A40990}"/>
              </a:ext>
            </a:extLst>
          </p:cNvPr>
          <p:cNvSpPr/>
          <p:nvPr/>
        </p:nvSpPr>
        <p:spPr>
          <a:xfrm>
            <a:off x="4014609" y="2173574"/>
            <a:ext cx="1291909" cy="3301705"/>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558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8962-6CC4-124F-952E-221D09C7E241}"/>
              </a:ext>
            </a:extLst>
          </p:cNvPr>
          <p:cNvSpPr>
            <a:spLocks noGrp="1"/>
          </p:cNvSpPr>
          <p:nvPr>
            <p:ph type="title"/>
          </p:nvPr>
        </p:nvSpPr>
        <p:spPr/>
        <p:txBody>
          <a:bodyPr/>
          <a:lstStyle/>
          <a:p>
            <a:r>
              <a:rPr lang="en-US" dirty="0"/>
              <a:t>What does this mean?</a:t>
            </a:r>
          </a:p>
        </p:txBody>
      </p:sp>
      <p:sp>
        <p:nvSpPr>
          <p:cNvPr id="3" name="Content Placeholder 2">
            <a:extLst>
              <a:ext uri="{FF2B5EF4-FFF2-40B4-BE49-F238E27FC236}">
                <a16:creationId xmlns:a16="http://schemas.microsoft.com/office/drawing/2014/main" id="{41A81258-36FE-6248-95BE-6F2761E96FA7}"/>
              </a:ext>
            </a:extLst>
          </p:cNvPr>
          <p:cNvSpPr>
            <a:spLocks noGrp="1"/>
          </p:cNvSpPr>
          <p:nvPr>
            <p:ph idx="1"/>
          </p:nvPr>
        </p:nvSpPr>
        <p:spPr/>
        <p:txBody>
          <a:bodyPr/>
          <a:lstStyle/>
          <a:p>
            <a:pPr>
              <a:buFont typeface="Courier New" panose="02070309020205020404" pitchFamily="49" charset="0"/>
              <a:buChar char="o"/>
            </a:pPr>
            <a:r>
              <a:rPr lang="en-US" dirty="0"/>
              <a:t> Flying at night with no help is a bad idea</a:t>
            </a:r>
          </a:p>
          <a:p>
            <a:pPr>
              <a:buFont typeface="Courier New" panose="02070309020205020404" pitchFamily="49" charset="0"/>
              <a:buChar char="o"/>
            </a:pPr>
            <a:r>
              <a:rPr lang="en-US" dirty="0"/>
              <a:t>  Pilots </a:t>
            </a:r>
            <a:r>
              <a:rPr lang="en-US" b="1" dirty="0"/>
              <a:t>land better with symbology</a:t>
            </a:r>
          </a:p>
          <a:p>
            <a:pPr>
              <a:buFont typeface="Courier New" panose="02070309020205020404" pitchFamily="49" charset="0"/>
              <a:buChar char="o"/>
            </a:pPr>
            <a:r>
              <a:rPr lang="en-US" dirty="0"/>
              <a:t>  Added information </a:t>
            </a:r>
            <a:r>
              <a:rPr lang="en-US" u="sng" dirty="0"/>
              <a:t>may</a:t>
            </a:r>
            <a:r>
              <a:rPr lang="en-US" dirty="0"/>
              <a:t> have </a:t>
            </a:r>
            <a:r>
              <a:rPr lang="en-US" b="1" dirty="0"/>
              <a:t>no effect on workload </a:t>
            </a:r>
            <a:r>
              <a:rPr lang="en-US" dirty="0"/>
              <a:t>(which is good) </a:t>
            </a:r>
          </a:p>
          <a:p>
            <a:pPr marL="0" indent="0">
              <a:buNone/>
            </a:pPr>
            <a:endParaRPr lang="en-US" dirty="0"/>
          </a:p>
          <a:p>
            <a:pPr>
              <a:buFont typeface="Courier New" panose="02070309020205020404" pitchFamily="49" charset="0"/>
              <a:buChar char="o"/>
            </a:pPr>
            <a:r>
              <a:rPr lang="en-US" dirty="0"/>
              <a:t>  (But) Participants may be at max capacity from the simulator and  other effects</a:t>
            </a:r>
          </a:p>
        </p:txBody>
      </p:sp>
    </p:spTree>
    <p:extLst>
      <p:ext uri="{BB962C8B-B14F-4D97-AF65-F5344CB8AC3E}">
        <p14:creationId xmlns:p14="http://schemas.microsoft.com/office/powerpoint/2010/main" val="3506351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BB89-A147-C642-AFC4-885C862C40FF}"/>
              </a:ext>
            </a:extLst>
          </p:cNvPr>
          <p:cNvSpPr>
            <a:spLocks noGrp="1"/>
          </p:cNvSpPr>
          <p:nvPr>
            <p:ph type="title"/>
          </p:nvPr>
        </p:nvSpPr>
        <p:spPr/>
        <p:txBody>
          <a:bodyPr/>
          <a:lstStyle/>
          <a:p>
            <a:r>
              <a:rPr lang="en-US" dirty="0"/>
              <a:t>New Estimation Approaches</a:t>
            </a:r>
          </a:p>
        </p:txBody>
      </p:sp>
      <p:sp>
        <p:nvSpPr>
          <p:cNvPr id="3" name="Text Placeholder 2">
            <a:extLst>
              <a:ext uri="{FF2B5EF4-FFF2-40B4-BE49-F238E27FC236}">
                <a16:creationId xmlns:a16="http://schemas.microsoft.com/office/drawing/2014/main" id="{F1C7481A-4DF2-5F46-87EB-CFCF95EE6106}"/>
              </a:ext>
            </a:extLst>
          </p:cNvPr>
          <p:cNvSpPr>
            <a:spLocks noGrp="1"/>
          </p:cNvSpPr>
          <p:nvPr>
            <p:ph type="body" idx="1"/>
          </p:nvPr>
        </p:nvSpPr>
        <p:spPr/>
        <p:txBody>
          <a:bodyPr/>
          <a:lstStyle/>
          <a:p>
            <a:r>
              <a:rPr lang="en-US" dirty="0"/>
              <a:t>[modelling]</a:t>
            </a:r>
          </a:p>
          <a:p>
            <a:endParaRPr lang="en-US" dirty="0"/>
          </a:p>
          <a:p>
            <a:r>
              <a:rPr lang="en-US" dirty="0"/>
              <a:t>(this is content mainly for Steven and Russell)</a:t>
            </a:r>
          </a:p>
        </p:txBody>
      </p:sp>
    </p:spTree>
    <p:extLst>
      <p:ext uri="{BB962C8B-B14F-4D97-AF65-F5344CB8AC3E}">
        <p14:creationId xmlns:p14="http://schemas.microsoft.com/office/powerpoint/2010/main" val="342570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9551-A0FE-B547-B553-6639B4F75F3D}"/>
              </a:ext>
            </a:extLst>
          </p:cNvPr>
          <p:cNvSpPr>
            <a:spLocks noGrp="1"/>
          </p:cNvSpPr>
          <p:nvPr>
            <p:ph type="title"/>
          </p:nvPr>
        </p:nvSpPr>
        <p:spPr/>
        <p:txBody>
          <a:bodyPr/>
          <a:lstStyle/>
          <a:p>
            <a:r>
              <a:rPr lang="en-US" dirty="0" err="1"/>
              <a:t>Gunawan</a:t>
            </a:r>
            <a:r>
              <a:rPr lang="en-US" dirty="0"/>
              <a:t> et al. 2019 (with Guy Hawkins)</a:t>
            </a:r>
          </a:p>
        </p:txBody>
      </p:sp>
      <p:sp>
        <p:nvSpPr>
          <p:cNvPr id="3" name="Content Placeholder 2">
            <a:extLst>
              <a:ext uri="{FF2B5EF4-FFF2-40B4-BE49-F238E27FC236}">
                <a16:creationId xmlns:a16="http://schemas.microsoft.com/office/drawing/2014/main" id="{FC6DD87E-993F-0342-AE52-577C15D1C444}"/>
              </a:ext>
            </a:extLst>
          </p:cNvPr>
          <p:cNvSpPr>
            <a:spLocks noGrp="1"/>
          </p:cNvSpPr>
          <p:nvPr>
            <p:ph idx="1"/>
          </p:nvPr>
        </p:nvSpPr>
        <p:spPr/>
        <p:txBody>
          <a:bodyPr/>
          <a:lstStyle/>
          <a:p>
            <a:r>
              <a:rPr lang="en-US" dirty="0"/>
              <a:t>Paper is called </a:t>
            </a:r>
            <a:r>
              <a:rPr lang="en-AU" b="1" dirty="0"/>
              <a:t>New Estimation Approaches for the Hierarchical Linear Ballistic Accumulator Model</a:t>
            </a:r>
          </a:p>
          <a:p>
            <a:endParaRPr lang="en-US" dirty="0"/>
          </a:p>
          <a:p>
            <a:r>
              <a:rPr lang="en-US" dirty="0"/>
              <a:t>Anyone who has done MCMC or de-MCMC will be able to use this</a:t>
            </a:r>
          </a:p>
          <a:p>
            <a:endParaRPr lang="en-US" dirty="0"/>
          </a:p>
          <a:p>
            <a:endParaRPr lang="en-US" dirty="0"/>
          </a:p>
        </p:txBody>
      </p:sp>
    </p:spTree>
    <p:extLst>
      <p:ext uri="{BB962C8B-B14F-4D97-AF65-F5344CB8AC3E}">
        <p14:creationId xmlns:p14="http://schemas.microsoft.com/office/powerpoint/2010/main" val="3153505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A96BE-70A2-9B46-896B-6381A584378A}"/>
              </a:ext>
            </a:extLst>
          </p:cNvPr>
          <p:cNvSpPr>
            <a:spLocks noGrp="1"/>
          </p:cNvSpPr>
          <p:nvPr>
            <p:ph type="title"/>
          </p:nvPr>
        </p:nvSpPr>
        <p:spPr/>
        <p:txBody>
          <a:bodyPr/>
          <a:lstStyle/>
          <a:p>
            <a:r>
              <a:rPr lang="en-US" dirty="0"/>
              <a:t>How it works</a:t>
            </a:r>
          </a:p>
        </p:txBody>
      </p:sp>
      <p:sp>
        <p:nvSpPr>
          <p:cNvPr id="3" name="Content Placeholder 2">
            <a:extLst>
              <a:ext uri="{FF2B5EF4-FFF2-40B4-BE49-F238E27FC236}">
                <a16:creationId xmlns:a16="http://schemas.microsoft.com/office/drawing/2014/main" id="{08BF4BF1-D915-5946-9C37-D5EC1098EF49}"/>
              </a:ext>
            </a:extLst>
          </p:cNvPr>
          <p:cNvSpPr>
            <a:spLocks noGrp="1"/>
          </p:cNvSpPr>
          <p:nvPr>
            <p:ph idx="1"/>
          </p:nvPr>
        </p:nvSpPr>
        <p:spPr>
          <a:xfrm>
            <a:off x="332510" y="1825625"/>
            <a:ext cx="4646880" cy="4351338"/>
          </a:xfrm>
        </p:spPr>
        <p:txBody>
          <a:bodyPr/>
          <a:lstStyle/>
          <a:p>
            <a:r>
              <a:rPr lang="en-US" dirty="0"/>
              <a:t>Regular de-MCMC</a:t>
            </a:r>
          </a:p>
          <a:p>
            <a:endParaRPr lang="en-US" dirty="0"/>
          </a:p>
          <a:p>
            <a:r>
              <a:rPr lang="en-US" sz="2000" dirty="0"/>
              <a:t>Turner et al. (2013)</a:t>
            </a:r>
          </a:p>
          <a:p>
            <a:endParaRPr lang="en-US" sz="2000" dirty="0"/>
          </a:p>
          <a:p>
            <a:r>
              <a:rPr lang="en-US" sz="2000" dirty="0"/>
              <a:t>Used to fit hierarchical models</a:t>
            </a:r>
          </a:p>
          <a:p>
            <a:r>
              <a:rPr lang="en-US" sz="2000" dirty="0"/>
              <a:t>Used when correlation of posterior is high</a:t>
            </a:r>
          </a:p>
          <a:p>
            <a:r>
              <a:rPr lang="en-US" sz="2000" dirty="0"/>
              <a:t>Complicated to estimate ‘joint models’</a:t>
            </a:r>
          </a:p>
          <a:p>
            <a:endParaRPr lang="en-US" sz="2000" dirty="0"/>
          </a:p>
          <a:p>
            <a:endParaRPr lang="en-US" dirty="0"/>
          </a:p>
        </p:txBody>
      </p:sp>
      <p:pic>
        <p:nvPicPr>
          <p:cNvPr id="5" name="Picture 4">
            <a:extLst>
              <a:ext uri="{FF2B5EF4-FFF2-40B4-BE49-F238E27FC236}">
                <a16:creationId xmlns:a16="http://schemas.microsoft.com/office/drawing/2014/main" id="{B7600017-6299-BB45-87C2-1D40C2D7CDBF}"/>
              </a:ext>
            </a:extLst>
          </p:cNvPr>
          <p:cNvPicPr>
            <a:picLocks noChangeAspect="1"/>
          </p:cNvPicPr>
          <p:nvPr/>
        </p:nvPicPr>
        <p:blipFill>
          <a:blip r:embed="rId2"/>
          <a:stretch>
            <a:fillRect/>
          </a:stretch>
        </p:blipFill>
        <p:spPr>
          <a:xfrm>
            <a:off x="4979389" y="896503"/>
            <a:ext cx="7071354" cy="5456796"/>
          </a:xfrm>
          <a:prstGeom prst="rect">
            <a:avLst/>
          </a:prstGeom>
        </p:spPr>
      </p:pic>
    </p:spTree>
    <p:extLst>
      <p:ext uri="{BB962C8B-B14F-4D97-AF65-F5344CB8AC3E}">
        <p14:creationId xmlns:p14="http://schemas.microsoft.com/office/powerpoint/2010/main" val="29213868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A96BE-70A2-9B46-896B-6381A584378A}"/>
              </a:ext>
            </a:extLst>
          </p:cNvPr>
          <p:cNvSpPr>
            <a:spLocks noGrp="1"/>
          </p:cNvSpPr>
          <p:nvPr>
            <p:ph type="title"/>
          </p:nvPr>
        </p:nvSpPr>
        <p:spPr/>
        <p:txBody>
          <a:bodyPr/>
          <a:lstStyle/>
          <a:p>
            <a:r>
              <a:rPr lang="en-US" dirty="0"/>
              <a:t>How it works</a:t>
            </a:r>
          </a:p>
        </p:txBody>
      </p:sp>
      <p:sp>
        <p:nvSpPr>
          <p:cNvPr id="3" name="Content Placeholder 2">
            <a:extLst>
              <a:ext uri="{FF2B5EF4-FFF2-40B4-BE49-F238E27FC236}">
                <a16:creationId xmlns:a16="http://schemas.microsoft.com/office/drawing/2014/main" id="{08BF4BF1-D915-5946-9C37-D5EC1098EF49}"/>
              </a:ext>
            </a:extLst>
          </p:cNvPr>
          <p:cNvSpPr>
            <a:spLocks noGrp="1"/>
          </p:cNvSpPr>
          <p:nvPr>
            <p:ph idx="1"/>
          </p:nvPr>
        </p:nvSpPr>
        <p:spPr>
          <a:xfrm>
            <a:off x="332509" y="1825625"/>
            <a:ext cx="5763490" cy="4872058"/>
          </a:xfrm>
        </p:spPr>
        <p:txBody>
          <a:bodyPr/>
          <a:lstStyle/>
          <a:p>
            <a:r>
              <a:rPr lang="en-US" dirty="0"/>
              <a:t>Particle Metropolis within Gibbs</a:t>
            </a:r>
            <a:br>
              <a:rPr lang="en-US" dirty="0"/>
            </a:br>
            <a:r>
              <a:rPr lang="en-US" dirty="0"/>
              <a:t>(</a:t>
            </a:r>
            <a:r>
              <a:rPr lang="en-US" dirty="0" err="1"/>
              <a:t>PMwG</a:t>
            </a:r>
            <a:r>
              <a:rPr lang="en-US" dirty="0"/>
              <a:t>)</a:t>
            </a:r>
          </a:p>
          <a:p>
            <a:r>
              <a:rPr lang="en-US" sz="2000" dirty="0" err="1"/>
              <a:t>Gunawan</a:t>
            </a:r>
            <a:r>
              <a:rPr lang="en-US" sz="2000" dirty="0"/>
              <a:t> et al. (201)</a:t>
            </a:r>
          </a:p>
          <a:p>
            <a:endParaRPr lang="en-US" sz="2000" dirty="0"/>
          </a:p>
          <a:p>
            <a:r>
              <a:rPr lang="en-US" sz="2000" dirty="0"/>
              <a:t>Estimates vector of parameters as one value (alpha) for each subject</a:t>
            </a:r>
          </a:p>
          <a:p>
            <a:r>
              <a:rPr lang="en-US" sz="2000" dirty="0"/>
              <a:t>Each alpha = a ‘particle’ (multivariate normal </a:t>
            </a:r>
            <a:r>
              <a:rPr lang="en-US" sz="2000" dirty="0" err="1"/>
              <a:t>dist</a:t>
            </a:r>
            <a:r>
              <a:rPr lang="en-US" sz="2000" dirty="0"/>
              <a:t>)</a:t>
            </a:r>
          </a:p>
          <a:p>
            <a:r>
              <a:rPr lang="en-US" sz="2000" dirty="0"/>
              <a:t>Specify a number of particles and find the best one</a:t>
            </a:r>
          </a:p>
          <a:p>
            <a:r>
              <a:rPr lang="en-US" sz="2000" dirty="0"/>
              <a:t>(per subject)</a:t>
            </a:r>
          </a:p>
          <a:p>
            <a:r>
              <a:rPr lang="en-US" sz="2000" dirty="0"/>
              <a:t>Repeat across all subjects</a:t>
            </a:r>
          </a:p>
          <a:p>
            <a:r>
              <a:rPr lang="en-US" sz="2000" dirty="0"/>
              <a:t>NOTE: there is more complex math that underlies this</a:t>
            </a:r>
          </a:p>
          <a:p>
            <a:pPr marL="0" indent="0">
              <a:buNone/>
            </a:pPr>
            <a:endParaRPr lang="en-US" sz="2000" dirty="0"/>
          </a:p>
          <a:p>
            <a:endParaRPr lang="en-US" dirty="0"/>
          </a:p>
        </p:txBody>
      </p:sp>
      <p:pic>
        <p:nvPicPr>
          <p:cNvPr id="4" name="Picture 3">
            <a:extLst>
              <a:ext uri="{FF2B5EF4-FFF2-40B4-BE49-F238E27FC236}">
                <a16:creationId xmlns:a16="http://schemas.microsoft.com/office/drawing/2014/main" id="{128C475B-5BE9-CD40-A764-B1178FB90C8D}"/>
              </a:ext>
            </a:extLst>
          </p:cNvPr>
          <p:cNvPicPr>
            <a:picLocks noChangeAspect="1"/>
          </p:cNvPicPr>
          <p:nvPr/>
        </p:nvPicPr>
        <p:blipFill rotWithShape="1">
          <a:blip r:embed="rId2"/>
          <a:srcRect l="6998" t="9547" b="6819"/>
          <a:stretch/>
        </p:blipFill>
        <p:spPr>
          <a:xfrm>
            <a:off x="6095999" y="973777"/>
            <a:ext cx="6106473" cy="5332020"/>
          </a:xfrm>
          <a:prstGeom prst="rect">
            <a:avLst/>
          </a:prstGeom>
        </p:spPr>
      </p:pic>
    </p:spTree>
    <p:extLst>
      <p:ext uri="{BB962C8B-B14F-4D97-AF65-F5344CB8AC3E}">
        <p14:creationId xmlns:p14="http://schemas.microsoft.com/office/powerpoint/2010/main" val="28876418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A96BE-70A2-9B46-896B-6381A584378A}"/>
              </a:ext>
            </a:extLst>
          </p:cNvPr>
          <p:cNvSpPr>
            <a:spLocks noGrp="1"/>
          </p:cNvSpPr>
          <p:nvPr>
            <p:ph type="title"/>
          </p:nvPr>
        </p:nvSpPr>
        <p:spPr/>
        <p:txBody>
          <a:bodyPr/>
          <a:lstStyle/>
          <a:p>
            <a:r>
              <a:rPr lang="en-US" dirty="0"/>
              <a:t>Advantages?</a:t>
            </a:r>
          </a:p>
        </p:txBody>
      </p:sp>
      <p:sp>
        <p:nvSpPr>
          <p:cNvPr id="3" name="Content Placeholder 2">
            <a:extLst>
              <a:ext uri="{FF2B5EF4-FFF2-40B4-BE49-F238E27FC236}">
                <a16:creationId xmlns:a16="http://schemas.microsoft.com/office/drawing/2014/main" id="{08BF4BF1-D915-5946-9C37-D5EC1098EF49}"/>
              </a:ext>
            </a:extLst>
          </p:cNvPr>
          <p:cNvSpPr>
            <a:spLocks noGrp="1"/>
          </p:cNvSpPr>
          <p:nvPr>
            <p:ph idx="1"/>
          </p:nvPr>
        </p:nvSpPr>
        <p:spPr>
          <a:xfrm>
            <a:off x="332509" y="1825625"/>
            <a:ext cx="5763490" cy="4872058"/>
          </a:xfrm>
        </p:spPr>
        <p:txBody>
          <a:bodyPr/>
          <a:lstStyle/>
          <a:p>
            <a:endParaRPr lang="en-US" sz="2000" dirty="0"/>
          </a:p>
          <a:p>
            <a:endParaRPr lang="en-US" sz="2000" dirty="0"/>
          </a:p>
          <a:p>
            <a:r>
              <a:rPr lang="en-US" sz="2000" dirty="0"/>
              <a:t>Great for correlated parameters</a:t>
            </a:r>
          </a:p>
          <a:p>
            <a:r>
              <a:rPr lang="en-US" sz="2000" dirty="0"/>
              <a:t>Able to calculate criterion values still</a:t>
            </a:r>
          </a:p>
          <a:p>
            <a:r>
              <a:rPr lang="en-US" sz="2000" dirty="0"/>
              <a:t>Great for joint modelling</a:t>
            </a:r>
          </a:p>
          <a:p>
            <a:pPr lvl="1"/>
            <a:r>
              <a:rPr lang="en-US" sz="1800" dirty="0"/>
              <a:t>Estimate parameters of two (or more) tasks/data as one alpha</a:t>
            </a:r>
          </a:p>
          <a:p>
            <a:pPr lvl="1"/>
            <a:r>
              <a:rPr lang="en-US" sz="1800" dirty="0"/>
              <a:t>Could be used in </a:t>
            </a:r>
            <a:r>
              <a:rPr lang="en-US" sz="1800" i="1" dirty="0"/>
              <a:t>other</a:t>
            </a:r>
            <a:r>
              <a:rPr lang="en-US" sz="1800" dirty="0"/>
              <a:t> joint modelling work…</a:t>
            </a:r>
          </a:p>
          <a:p>
            <a:r>
              <a:rPr lang="en-US" sz="2000" dirty="0"/>
              <a:t>Faster and Efficient-</a:t>
            </a:r>
            <a:r>
              <a:rPr lang="en-US" sz="2000" dirty="0" err="1"/>
              <a:t>er</a:t>
            </a:r>
            <a:endParaRPr lang="en-US" sz="2000" dirty="0"/>
          </a:p>
          <a:p>
            <a:r>
              <a:rPr lang="en-US" sz="2000" dirty="0"/>
              <a:t>All you need for it to run is a log-likelihood function</a:t>
            </a:r>
          </a:p>
          <a:p>
            <a:endParaRPr lang="en-US" sz="2000" dirty="0"/>
          </a:p>
          <a:p>
            <a:endParaRPr lang="en-US" sz="2000" dirty="0"/>
          </a:p>
          <a:p>
            <a:pPr marL="0" indent="0">
              <a:buNone/>
            </a:pPr>
            <a:endParaRPr lang="en-US" sz="2000" dirty="0"/>
          </a:p>
          <a:p>
            <a:endParaRPr lang="en-US" dirty="0"/>
          </a:p>
        </p:txBody>
      </p:sp>
      <p:pic>
        <p:nvPicPr>
          <p:cNvPr id="5" name="Picture 4">
            <a:extLst>
              <a:ext uri="{FF2B5EF4-FFF2-40B4-BE49-F238E27FC236}">
                <a16:creationId xmlns:a16="http://schemas.microsoft.com/office/drawing/2014/main" id="{39EA4542-6CB9-3748-9486-36DB10C3F9A9}"/>
              </a:ext>
            </a:extLst>
          </p:cNvPr>
          <p:cNvPicPr>
            <a:picLocks noChangeAspect="1"/>
          </p:cNvPicPr>
          <p:nvPr/>
        </p:nvPicPr>
        <p:blipFill rotWithShape="1">
          <a:blip r:embed="rId2"/>
          <a:srcRect l="6352" r="5869"/>
          <a:stretch/>
        </p:blipFill>
        <p:spPr>
          <a:xfrm>
            <a:off x="6428510" y="241300"/>
            <a:ext cx="5763490" cy="6375400"/>
          </a:xfrm>
          <a:prstGeom prst="rect">
            <a:avLst/>
          </a:prstGeom>
        </p:spPr>
      </p:pic>
      <p:sp>
        <p:nvSpPr>
          <p:cNvPr id="6" name="TextBox 5">
            <a:extLst>
              <a:ext uri="{FF2B5EF4-FFF2-40B4-BE49-F238E27FC236}">
                <a16:creationId xmlns:a16="http://schemas.microsoft.com/office/drawing/2014/main" id="{890E8E3A-E985-2046-BC3A-FF59F3C8BC20}"/>
              </a:ext>
            </a:extLst>
          </p:cNvPr>
          <p:cNvSpPr txBox="1"/>
          <p:nvPr/>
        </p:nvSpPr>
        <p:spPr>
          <a:xfrm>
            <a:off x="8300852" y="5925787"/>
            <a:ext cx="2529444" cy="369332"/>
          </a:xfrm>
          <a:prstGeom prst="rect">
            <a:avLst/>
          </a:prstGeom>
          <a:noFill/>
        </p:spPr>
        <p:txBody>
          <a:bodyPr wrap="square" rtlCol="0">
            <a:spAutoFit/>
          </a:bodyPr>
          <a:lstStyle/>
          <a:p>
            <a:pPr algn="ctr"/>
            <a:r>
              <a:rPr lang="en-US" i="1" dirty="0"/>
              <a:t>iterations</a:t>
            </a:r>
          </a:p>
        </p:txBody>
      </p:sp>
      <p:sp>
        <p:nvSpPr>
          <p:cNvPr id="7" name="TextBox 6">
            <a:extLst>
              <a:ext uri="{FF2B5EF4-FFF2-40B4-BE49-F238E27FC236}">
                <a16:creationId xmlns:a16="http://schemas.microsoft.com/office/drawing/2014/main" id="{838E7323-B8C2-9040-BA64-D2AD2E599352}"/>
              </a:ext>
            </a:extLst>
          </p:cNvPr>
          <p:cNvSpPr txBox="1"/>
          <p:nvPr/>
        </p:nvSpPr>
        <p:spPr>
          <a:xfrm rot="16200000">
            <a:off x="5054333" y="3244334"/>
            <a:ext cx="2529444" cy="369332"/>
          </a:xfrm>
          <a:prstGeom prst="rect">
            <a:avLst/>
          </a:prstGeom>
          <a:noFill/>
        </p:spPr>
        <p:txBody>
          <a:bodyPr wrap="square" rtlCol="0">
            <a:spAutoFit/>
          </a:bodyPr>
          <a:lstStyle/>
          <a:p>
            <a:pPr algn="ctr"/>
            <a:r>
              <a:rPr lang="en-US" i="1" dirty="0"/>
              <a:t>likelihood</a:t>
            </a:r>
          </a:p>
        </p:txBody>
      </p:sp>
    </p:spTree>
    <p:extLst>
      <p:ext uri="{BB962C8B-B14F-4D97-AF65-F5344CB8AC3E}">
        <p14:creationId xmlns:p14="http://schemas.microsoft.com/office/powerpoint/2010/main" val="2729045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9B24-9717-CC4E-9DFE-2A4A6ADFEA94}"/>
              </a:ext>
            </a:extLst>
          </p:cNvPr>
          <p:cNvSpPr>
            <a:spLocks noGrp="1"/>
          </p:cNvSpPr>
          <p:nvPr>
            <p:ph type="title"/>
          </p:nvPr>
        </p:nvSpPr>
        <p:spPr/>
        <p:txBody>
          <a:bodyPr/>
          <a:lstStyle/>
          <a:p>
            <a:r>
              <a:rPr lang="en-US" dirty="0"/>
              <a:t>The R package (coming soon)</a:t>
            </a:r>
          </a:p>
        </p:txBody>
      </p:sp>
      <p:sp>
        <p:nvSpPr>
          <p:cNvPr id="3" name="Content Placeholder 2">
            <a:extLst>
              <a:ext uri="{FF2B5EF4-FFF2-40B4-BE49-F238E27FC236}">
                <a16:creationId xmlns:a16="http://schemas.microsoft.com/office/drawing/2014/main" id="{D2D04235-F72D-734A-9791-EE0825BB4143}"/>
              </a:ext>
            </a:extLst>
          </p:cNvPr>
          <p:cNvSpPr>
            <a:spLocks noGrp="1"/>
          </p:cNvSpPr>
          <p:nvPr>
            <p:ph idx="1"/>
          </p:nvPr>
        </p:nvSpPr>
        <p:spPr>
          <a:xfrm>
            <a:off x="838200" y="2763776"/>
            <a:ext cx="10515600" cy="4351338"/>
          </a:xfrm>
        </p:spPr>
        <p:txBody>
          <a:bodyPr/>
          <a:lstStyle/>
          <a:p>
            <a:r>
              <a:rPr lang="en-US" dirty="0"/>
              <a:t>Soon we will be releasing a package (R) and documentation</a:t>
            </a:r>
          </a:p>
          <a:p>
            <a:endParaRPr lang="en-US" dirty="0"/>
          </a:p>
          <a:p>
            <a:r>
              <a:rPr lang="en-US" dirty="0"/>
              <a:t>Very easy to use and do model comparison</a:t>
            </a:r>
          </a:p>
          <a:p>
            <a:endParaRPr lang="en-US" dirty="0"/>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176344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72A8-A6A1-374E-97FD-007009DC5CF4}"/>
              </a:ext>
            </a:extLst>
          </p:cNvPr>
          <p:cNvSpPr>
            <a:spLocks noGrp="1"/>
          </p:cNvSpPr>
          <p:nvPr>
            <p:ph type="title"/>
          </p:nvPr>
        </p:nvSpPr>
        <p:spPr/>
        <p:txBody>
          <a:bodyPr/>
          <a:lstStyle/>
          <a:p>
            <a:r>
              <a:rPr lang="en-US" dirty="0"/>
              <a:t>What I’m using it for</a:t>
            </a:r>
          </a:p>
        </p:txBody>
      </p:sp>
      <p:sp>
        <p:nvSpPr>
          <p:cNvPr id="3" name="Content Placeholder 2">
            <a:extLst>
              <a:ext uri="{FF2B5EF4-FFF2-40B4-BE49-F238E27FC236}">
                <a16:creationId xmlns:a16="http://schemas.microsoft.com/office/drawing/2014/main" id="{EC4288A8-48ED-1B41-AE07-5ED1CC97C1CE}"/>
              </a:ext>
            </a:extLst>
          </p:cNvPr>
          <p:cNvSpPr>
            <a:spLocks noGrp="1"/>
          </p:cNvSpPr>
          <p:nvPr>
            <p:ph idx="1"/>
          </p:nvPr>
        </p:nvSpPr>
        <p:spPr>
          <a:xfrm>
            <a:off x="838200" y="1825625"/>
            <a:ext cx="10515600" cy="4872058"/>
          </a:xfrm>
        </p:spPr>
        <p:txBody>
          <a:bodyPr>
            <a:normAutofit/>
          </a:bodyPr>
          <a:lstStyle/>
          <a:p>
            <a:r>
              <a:rPr lang="en-US" sz="2400" dirty="0"/>
              <a:t>Models of LBA</a:t>
            </a:r>
          </a:p>
          <a:p>
            <a:pPr lvl="1"/>
            <a:r>
              <a:rPr lang="en-US" sz="2000" dirty="0"/>
              <a:t>Recovery and cross-fitting study</a:t>
            </a:r>
          </a:p>
          <a:p>
            <a:pPr lvl="1"/>
            <a:r>
              <a:rPr lang="en-US" sz="2000" dirty="0"/>
              <a:t>Parameters recover well and correct model selected</a:t>
            </a:r>
          </a:p>
          <a:p>
            <a:pPr lvl="1"/>
            <a:r>
              <a:rPr lang="en-US" sz="2000" dirty="0"/>
              <a:t>BUT: variance and covariance recovers well</a:t>
            </a:r>
          </a:p>
          <a:p>
            <a:pPr lvl="1"/>
            <a:r>
              <a:rPr lang="en-US" sz="2000" dirty="0"/>
              <a:t>AND: individual parameters recover well</a:t>
            </a:r>
          </a:p>
          <a:p>
            <a:pPr lvl="1"/>
            <a:r>
              <a:rPr lang="en-US" sz="2000" dirty="0"/>
              <a:t>👍🏼</a:t>
            </a:r>
          </a:p>
          <a:p>
            <a:r>
              <a:rPr lang="en-US" sz="2400" dirty="0"/>
              <a:t>Modelling my DRT-MOT data</a:t>
            </a:r>
          </a:p>
          <a:p>
            <a:pPr lvl="1"/>
            <a:r>
              <a:rPr lang="en-US" sz="2000" dirty="0"/>
              <a:t>Using shifted-Wald for DRT (~5 </a:t>
            </a:r>
            <a:r>
              <a:rPr lang="en-US" sz="2000" dirty="0" err="1"/>
              <a:t>params</a:t>
            </a:r>
            <a:r>
              <a:rPr lang="en-US" sz="2000" dirty="0"/>
              <a:t>) and LBA for MOT decision (~12 </a:t>
            </a:r>
            <a:r>
              <a:rPr lang="en-US" sz="2000" dirty="0" err="1"/>
              <a:t>params</a:t>
            </a:r>
            <a:r>
              <a:rPr lang="en-US" sz="2000" dirty="0"/>
              <a:t>)</a:t>
            </a:r>
          </a:p>
          <a:p>
            <a:pPr lvl="1"/>
            <a:r>
              <a:rPr lang="en-US" sz="2000" dirty="0"/>
              <a:t>Estimate any joint parameters (i.e. non-decision time)</a:t>
            </a:r>
          </a:p>
          <a:p>
            <a:pPr lvl="1"/>
            <a:r>
              <a:rPr lang="en-US" sz="2000" dirty="0"/>
              <a:t>Estimate correlations between parameters</a:t>
            </a:r>
          </a:p>
          <a:p>
            <a:pPr lvl="1"/>
            <a:r>
              <a:rPr lang="en-US" sz="2000" dirty="0"/>
              <a:t>Better understand the overall relationship between tasks and performance aspects</a:t>
            </a:r>
          </a:p>
          <a:p>
            <a:pPr lvl="1"/>
            <a:r>
              <a:rPr lang="en-US" sz="2000" dirty="0"/>
              <a:t>Analysis 1: RAAF vs Students</a:t>
            </a:r>
          </a:p>
          <a:p>
            <a:pPr lvl="1"/>
            <a:r>
              <a:rPr lang="en-US" sz="2000" dirty="0"/>
              <a:t>Analysis 2: Adding information </a:t>
            </a:r>
          </a:p>
          <a:p>
            <a:pPr lvl="1"/>
            <a:endParaRPr lang="en-US" sz="2000" dirty="0"/>
          </a:p>
        </p:txBody>
      </p:sp>
    </p:spTree>
    <p:extLst>
      <p:ext uri="{BB962C8B-B14F-4D97-AF65-F5344CB8AC3E}">
        <p14:creationId xmlns:p14="http://schemas.microsoft.com/office/powerpoint/2010/main" val="311763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72A8-A6A1-374E-97FD-007009DC5CF4}"/>
              </a:ext>
            </a:extLst>
          </p:cNvPr>
          <p:cNvSpPr>
            <a:spLocks noGrp="1"/>
          </p:cNvSpPr>
          <p:nvPr>
            <p:ph type="title"/>
          </p:nvPr>
        </p:nvSpPr>
        <p:spPr/>
        <p:txBody>
          <a:bodyPr/>
          <a:lstStyle/>
          <a:p>
            <a:r>
              <a:rPr lang="en-US" dirty="0"/>
              <a:t>What others are using it for</a:t>
            </a:r>
          </a:p>
        </p:txBody>
      </p:sp>
      <p:sp>
        <p:nvSpPr>
          <p:cNvPr id="3" name="Content Placeholder 2">
            <a:extLst>
              <a:ext uri="{FF2B5EF4-FFF2-40B4-BE49-F238E27FC236}">
                <a16:creationId xmlns:a16="http://schemas.microsoft.com/office/drawing/2014/main" id="{EC4288A8-48ED-1B41-AE07-5ED1CC97C1CE}"/>
              </a:ext>
            </a:extLst>
          </p:cNvPr>
          <p:cNvSpPr>
            <a:spLocks noGrp="1"/>
          </p:cNvSpPr>
          <p:nvPr>
            <p:ph idx="1"/>
          </p:nvPr>
        </p:nvSpPr>
        <p:spPr>
          <a:xfrm>
            <a:off x="838200" y="1543792"/>
            <a:ext cx="10515600" cy="5153891"/>
          </a:xfrm>
        </p:spPr>
        <p:txBody>
          <a:bodyPr>
            <a:normAutofit/>
          </a:bodyPr>
          <a:lstStyle/>
          <a:p>
            <a:r>
              <a:rPr lang="en-US" sz="2400" dirty="0"/>
              <a:t>Wall et al. (2019)</a:t>
            </a:r>
          </a:p>
          <a:p>
            <a:pPr lvl="1"/>
            <a:r>
              <a:rPr lang="en-US" sz="2000" dirty="0"/>
              <a:t>Estimating parameters for in and out of scanner (</a:t>
            </a:r>
            <a:r>
              <a:rPr lang="en-US" sz="2000" dirty="0" err="1"/>
              <a:t>Birte’s</a:t>
            </a:r>
            <a:r>
              <a:rPr lang="en-US" sz="2000" dirty="0"/>
              <a:t> data)</a:t>
            </a:r>
          </a:p>
          <a:p>
            <a:pPr lvl="1"/>
            <a:r>
              <a:rPr lang="en-US" sz="2000" dirty="0"/>
              <a:t>Estimating correlation of three tasks (stop signal, search &amp; match)</a:t>
            </a:r>
          </a:p>
          <a:p>
            <a:r>
              <a:rPr lang="en-US" sz="2400" dirty="0" err="1"/>
              <a:t>Gunawan</a:t>
            </a:r>
            <a:r>
              <a:rPr lang="en-US" sz="2400" dirty="0"/>
              <a:t>, Hawkins, Kohn, Tran &amp; Brown (2020)</a:t>
            </a:r>
          </a:p>
          <a:p>
            <a:pPr lvl="1"/>
            <a:r>
              <a:rPr lang="en-US" sz="2000" dirty="0"/>
              <a:t>Showing how parameters change across blocks within tasks rather than across the whole task</a:t>
            </a:r>
          </a:p>
          <a:p>
            <a:r>
              <a:rPr lang="en-US" sz="2400" dirty="0"/>
              <a:t>Clustering of data – Hawkins</a:t>
            </a:r>
          </a:p>
          <a:p>
            <a:pPr lvl="1"/>
            <a:r>
              <a:rPr lang="en-US" sz="2000" dirty="0"/>
              <a:t>Showing how different people fall into different clusters within tasks</a:t>
            </a:r>
          </a:p>
          <a:p>
            <a:r>
              <a:rPr lang="en-US" sz="2400" dirty="0"/>
              <a:t>Estimating models of Decision Architecture</a:t>
            </a:r>
          </a:p>
          <a:p>
            <a:pPr lvl="1"/>
            <a:r>
              <a:rPr lang="en-US" sz="2000" dirty="0"/>
              <a:t>Classifying certain decision strategies under different models</a:t>
            </a:r>
          </a:p>
          <a:p>
            <a:pPr lvl="1"/>
            <a:r>
              <a:rPr lang="en-US" sz="2000" dirty="0"/>
              <a:t>Estimating the parameters of those decisions under the models</a:t>
            </a:r>
            <a:endParaRPr lang="en-US" sz="2400" dirty="0"/>
          </a:p>
          <a:p>
            <a:r>
              <a:rPr lang="en-US" sz="2400" dirty="0"/>
              <a:t>Testing other models</a:t>
            </a:r>
          </a:p>
          <a:p>
            <a:pPr lvl="1"/>
            <a:r>
              <a:rPr lang="en-US" sz="2000" dirty="0"/>
              <a:t>Seeing if we can break the sampler</a:t>
            </a:r>
            <a:endParaRPr lang="en-US" sz="400" dirty="0"/>
          </a:p>
          <a:p>
            <a:pPr lvl="1"/>
            <a:r>
              <a:rPr lang="en-US" sz="2000" dirty="0"/>
              <a:t>But also checking old models to see if results hold</a:t>
            </a:r>
          </a:p>
        </p:txBody>
      </p:sp>
    </p:spTree>
    <p:extLst>
      <p:ext uri="{BB962C8B-B14F-4D97-AF65-F5344CB8AC3E}">
        <p14:creationId xmlns:p14="http://schemas.microsoft.com/office/powerpoint/2010/main" val="7346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D6C0E-1CD8-334C-ABD2-2055F9A82A26}"/>
              </a:ext>
            </a:extLst>
          </p:cNvPr>
          <p:cNvSpPr>
            <a:spLocks noGrp="1"/>
          </p:cNvSpPr>
          <p:nvPr>
            <p:ph type="title"/>
          </p:nvPr>
        </p:nvSpPr>
        <p:spPr/>
        <p:txBody>
          <a:bodyPr/>
          <a:lstStyle/>
          <a:p>
            <a:r>
              <a:rPr lang="en-US" dirty="0"/>
              <a:t>Why it’s actually useful</a:t>
            </a:r>
          </a:p>
        </p:txBody>
      </p:sp>
      <p:sp>
        <p:nvSpPr>
          <p:cNvPr id="3" name="Content Placeholder 2">
            <a:extLst>
              <a:ext uri="{FF2B5EF4-FFF2-40B4-BE49-F238E27FC236}">
                <a16:creationId xmlns:a16="http://schemas.microsoft.com/office/drawing/2014/main" id="{944C76F6-61CD-8B47-8519-6A4264A2F309}"/>
              </a:ext>
            </a:extLst>
          </p:cNvPr>
          <p:cNvSpPr>
            <a:spLocks noGrp="1"/>
          </p:cNvSpPr>
          <p:nvPr>
            <p:ph idx="1"/>
          </p:nvPr>
        </p:nvSpPr>
        <p:spPr/>
        <p:txBody>
          <a:bodyPr/>
          <a:lstStyle/>
          <a:p>
            <a:r>
              <a:rPr lang="en-US" dirty="0"/>
              <a:t>Measure of cognitive workload</a:t>
            </a:r>
          </a:p>
          <a:p>
            <a:r>
              <a:rPr lang="en-US" dirty="0"/>
              <a:t>Useful for usability studies </a:t>
            </a:r>
          </a:p>
          <a:p>
            <a:r>
              <a:rPr lang="en-US" dirty="0"/>
              <a:t>Useful for workload in other applied areas</a:t>
            </a:r>
          </a:p>
          <a:p>
            <a:r>
              <a:rPr lang="en-US" dirty="0"/>
              <a:t>Useful to discriminate between people</a:t>
            </a:r>
          </a:p>
          <a:p>
            <a:endParaRPr lang="en-US" dirty="0"/>
          </a:p>
        </p:txBody>
      </p:sp>
    </p:spTree>
    <p:extLst>
      <p:ext uri="{BB962C8B-B14F-4D97-AF65-F5344CB8AC3E}">
        <p14:creationId xmlns:p14="http://schemas.microsoft.com/office/powerpoint/2010/main" val="2183326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66650-1539-1140-839D-EF72EA0BABB0}"/>
              </a:ext>
            </a:extLst>
          </p:cNvPr>
          <p:cNvSpPr>
            <a:spLocks noGrp="1"/>
          </p:cNvSpPr>
          <p:nvPr>
            <p:ph type="title"/>
          </p:nvPr>
        </p:nvSpPr>
        <p:spPr/>
        <p:txBody>
          <a:bodyPr/>
          <a:lstStyle/>
          <a:p>
            <a:r>
              <a:rPr lang="en-US" dirty="0"/>
              <a:t>Future</a:t>
            </a:r>
          </a:p>
        </p:txBody>
      </p:sp>
      <p:sp>
        <p:nvSpPr>
          <p:cNvPr id="3" name="Text Placeholder 2">
            <a:extLst>
              <a:ext uri="{FF2B5EF4-FFF2-40B4-BE49-F238E27FC236}">
                <a16:creationId xmlns:a16="http://schemas.microsoft.com/office/drawing/2014/main" id="{22B8425B-DA89-9140-8E3C-72593A65F688}"/>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1E1801FC-B765-B249-9008-82D536800C61}"/>
              </a:ext>
            </a:extLst>
          </p:cNvPr>
          <p:cNvPicPr>
            <a:picLocks noChangeAspect="1"/>
          </p:cNvPicPr>
          <p:nvPr/>
        </p:nvPicPr>
        <p:blipFill>
          <a:blip r:embed="rId2"/>
          <a:stretch>
            <a:fillRect/>
          </a:stretch>
        </p:blipFill>
        <p:spPr>
          <a:xfrm>
            <a:off x="5833319" y="3521075"/>
            <a:ext cx="2794000" cy="2082800"/>
          </a:xfrm>
          <a:prstGeom prst="rect">
            <a:avLst/>
          </a:prstGeom>
        </p:spPr>
      </p:pic>
    </p:spTree>
    <p:extLst>
      <p:ext uri="{BB962C8B-B14F-4D97-AF65-F5344CB8AC3E}">
        <p14:creationId xmlns:p14="http://schemas.microsoft.com/office/powerpoint/2010/main" val="5373873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6769-CEA3-6F4D-8D7D-D292B331C9DD}"/>
              </a:ext>
            </a:extLst>
          </p:cNvPr>
          <p:cNvSpPr>
            <a:spLocks noGrp="1"/>
          </p:cNvSpPr>
          <p:nvPr>
            <p:ph type="title"/>
          </p:nvPr>
        </p:nvSpPr>
        <p:spPr/>
        <p:txBody>
          <a:bodyPr/>
          <a:lstStyle/>
          <a:p>
            <a:r>
              <a:rPr lang="en-US" dirty="0"/>
              <a:t>What’s next	</a:t>
            </a:r>
          </a:p>
        </p:txBody>
      </p:sp>
      <p:sp>
        <p:nvSpPr>
          <p:cNvPr id="3" name="Content Placeholder 2">
            <a:extLst>
              <a:ext uri="{FF2B5EF4-FFF2-40B4-BE49-F238E27FC236}">
                <a16:creationId xmlns:a16="http://schemas.microsoft.com/office/drawing/2014/main" id="{4336A8E4-61D6-BE4E-BD52-244EC83503EB}"/>
              </a:ext>
            </a:extLst>
          </p:cNvPr>
          <p:cNvSpPr>
            <a:spLocks noGrp="1"/>
          </p:cNvSpPr>
          <p:nvPr>
            <p:ph idx="1"/>
          </p:nvPr>
        </p:nvSpPr>
        <p:spPr/>
        <p:txBody>
          <a:bodyPr/>
          <a:lstStyle/>
          <a:p>
            <a:r>
              <a:rPr lang="en-US" dirty="0"/>
              <a:t>Finish the package and finalize key functions</a:t>
            </a:r>
          </a:p>
          <a:p>
            <a:r>
              <a:rPr lang="en-US" dirty="0"/>
              <a:t>Eventually move to CRAN</a:t>
            </a:r>
          </a:p>
          <a:p>
            <a:r>
              <a:rPr lang="en-US" dirty="0"/>
              <a:t>Finalize joint models and publish</a:t>
            </a:r>
          </a:p>
          <a:p>
            <a:r>
              <a:rPr lang="en-US" dirty="0"/>
              <a:t>(I have to write a thesis)</a:t>
            </a:r>
          </a:p>
          <a:p>
            <a:r>
              <a:rPr lang="en-US" dirty="0"/>
              <a:t>Release guide for package</a:t>
            </a:r>
          </a:p>
          <a:p>
            <a:pPr lvl="1"/>
            <a:r>
              <a:rPr lang="en-US" dirty="0"/>
              <a:t>Will include basic how </a:t>
            </a:r>
            <a:r>
              <a:rPr lang="en-US" dirty="0" err="1"/>
              <a:t>to’s</a:t>
            </a:r>
            <a:endParaRPr lang="en-US" dirty="0"/>
          </a:p>
          <a:p>
            <a:pPr lvl="1"/>
            <a:r>
              <a:rPr lang="en-US" dirty="0"/>
              <a:t>Examples</a:t>
            </a:r>
          </a:p>
          <a:p>
            <a:pPr lvl="1"/>
            <a:r>
              <a:rPr lang="en-US" dirty="0"/>
              <a:t>Model comparison measures</a:t>
            </a:r>
          </a:p>
        </p:txBody>
      </p:sp>
    </p:spTree>
    <p:extLst>
      <p:ext uri="{BB962C8B-B14F-4D97-AF65-F5344CB8AC3E}">
        <p14:creationId xmlns:p14="http://schemas.microsoft.com/office/powerpoint/2010/main" val="875546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6880-7F23-FD4C-973C-B235061977FF}"/>
              </a:ext>
            </a:extLst>
          </p:cNvPr>
          <p:cNvSpPr>
            <a:spLocks noGrp="1"/>
          </p:cNvSpPr>
          <p:nvPr>
            <p:ph type="title"/>
          </p:nvPr>
        </p:nvSpPr>
        <p:spPr>
          <a:xfrm>
            <a:off x="719555" y="2078999"/>
            <a:ext cx="10515600" cy="2852737"/>
          </a:xfrm>
        </p:spPr>
        <p:txBody>
          <a:bodyPr anchor="t"/>
          <a:lstStyle/>
          <a:p>
            <a:r>
              <a:rPr lang="en-US" dirty="0"/>
              <a:t>Can we extend the DRT to look at more than just distracted driving?</a:t>
            </a:r>
          </a:p>
        </p:txBody>
      </p:sp>
      <p:sp>
        <p:nvSpPr>
          <p:cNvPr id="3" name="Text Placeholder 2">
            <a:extLst>
              <a:ext uri="{FF2B5EF4-FFF2-40B4-BE49-F238E27FC236}">
                <a16:creationId xmlns:a16="http://schemas.microsoft.com/office/drawing/2014/main" id="{C379694C-8543-5740-9195-D858B9C953F6}"/>
              </a:ext>
            </a:extLst>
          </p:cNvPr>
          <p:cNvSpPr>
            <a:spLocks noGrp="1"/>
          </p:cNvSpPr>
          <p:nvPr>
            <p:ph type="body" idx="1"/>
          </p:nvPr>
        </p:nvSpPr>
        <p:spPr>
          <a:xfrm>
            <a:off x="719555" y="1252706"/>
            <a:ext cx="10515600" cy="1500187"/>
          </a:xfrm>
        </p:spPr>
        <p:txBody>
          <a:bodyPr/>
          <a:lstStyle/>
          <a:p>
            <a:r>
              <a:rPr lang="en-US" dirty="0"/>
              <a:t>PhD Research Questions:</a:t>
            </a:r>
          </a:p>
        </p:txBody>
      </p:sp>
    </p:spTree>
    <p:extLst>
      <p:ext uri="{BB962C8B-B14F-4D97-AF65-F5344CB8AC3E}">
        <p14:creationId xmlns:p14="http://schemas.microsoft.com/office/powerpoint/2010/main" val="3539254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3097</TotalTime>
  <Words>1731</Words>
  <Application>Microsoft Macintosh PowerPoint</Application>
  <PresentationFormat>Widescreen</PresentationFormat>
  <Paragraphs>425</Paragraphs>
  <Slides>81</Slides>
  <Notes>5</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American Typewriter</vt:lpstr>
      <vt:lpstr>Arial</vt:lpstr>
      <vt:lpstr>Calibri</vt:lpstr>
      <vt:lpstr>Calibri Light</vt:lpstr>
      <vt:lpstr>Courier New</vt:lpstr>
      <vt:lpstr>Helvetica</vt:lpstr>
      <vt:lpstr>Office Theme</vt:lpstr>
      <vt:lpstr>Cognitive workload measurement and new estimation techniques</vt:lpstr>
      <vt:lpstr>Overview</vt:lpstr>
      <vt:lpstr>Cognitive Workload Limitations</vt:lpstr>
      <vt:lpstr>Detection [D] Response [R] Task [T]</vt:lpstr>
      <vt:lpstr>DRT</vt:lpstr>
      <vt:lpstr>Usually used in driving</vt:lpstr>
      <vt:lpstr>For</vt:lpstr>
      <vt:lpstr>Why it’s actually useful</vt:lpstr>
      <vt:lpstr>Can we extend the DRT to look at more than just distracted driving?</vt:lpstr>
      <vt:lpstr>Initial work</vt:lpstr>
      <vt:lpstr>The trouble with secondary tasks</vt:lpstr>
      <vt:lpstr>MOT</vt:lpstr>
      <vt:lpstr>Basic</vt:lpstr>
      <vt:lpstr>Hard</vt:lpstr>
      <vt:lpstr>Combined</vt:lpstr>
      <vt:lpstr>What results (should) look like</vt:lpstr>
      <vt:lpstr>Honours Results</vt:lpstr>
      <vt:lpstr>Sensitivity of the DRT</vt:lpstr>
      <vt:lpstr>The data presented here is highly…</vt:lpstr>
      <vt:lpstr>Mission Report (Brief)</vt:lpstr>
      <vt:lpstr>Combat Controller </vt:lpstr>
      <vt:lpstr>Step 1: Propose an Ecologically Valid Task</vt:lpstr>
      <vt:lpstr>DRT</vt:lpstr>
      <vt:lpstr>Combat Controller Task</vt:lpstr>
      <vt:lpstr>Groups Outcomes</vt:lpstr>
      <vt:lpstr>What they care about</vt:lpstr>
      <vt:lpstr>Combat Controller Outcomes</vt:lpstr>
      <vt:lpstr>Combat Controller Outcomes</vt:lpstr>
      <vt:lpstr>Where to?</vt:lpstr>
      <vt:lpstr>Where to?</vt:lpstr>
      <vt:lpstr>Where to?</vt:lpstr>
      <vt:lpstr>Where to?</vt:lpstr>
      <vt:lpstr>Combat Controller Outcomes</vt:lpstr>
      <vt:lpstr>What does this mean?</vt:lpstr>
      <vt:lpstr>Modelling</vt:lpstr>
      <vt:lpstr>Accumulator Models</vt:lpstr>
      <vt:lpstr>LBA</vt:lpstr>
      <vt:lpstr>MOT Modelling</vt:lpstr>
      <vt:lpstr>Shifted-Wald - DRT</vt:lpstr>
      <vt:lpstr>Models of the RAAF data</vt:lpstr>
      <vt:lpstr>The Model </vt:lpstr>
      <vt:lpstr>Modelling</vt:lpstr>
      <vt:lpstr>Modelling</vt:lpstr>
      <vt:lpstr>Modelling MOT decisions</vt:lpstr>
      <vt:lpstr>Other Modelling DRT decisions (on some other cool experiment)</vt:lpstr>
      <vt:lpstr>Effects of Adding Information </vt:lpstr>
      <vt:lpstr>Purpose</vt:lpstr>
      <vt:lpstr>Purpose</vt:lpstr>
      <vt:lpstr>Experiment</vt:lpstr>
      <vt:lpstr>Experiment 1</vt:lpstr>
      <vt:lpstr>Added Text</vt:lpstr>
      <vt:lpstr>Added help (coloured dot)</vt:lpstr>
      <vt:lpstr>Added Both</vt:lpstr>
      <vt:lpstr>Results</vt:lpstr>
      <vt:lpstr>Experiment 2</vt:lpstr>
      <vt:lpstr>Results</vt:lpstr>
      <vt:lpstr>Outcomes</vt:lpstr>
      <vt:lpstr>Airbus-Hensoldt Experiments</vt:lpstr>
      <vt:lpstr>PowerPoint Presentation</vt:lpstr>
      <vt:lpstr>PowerPoint Presentation</vt:lpstr>
      <vt:lpstr>PowerPoint Presentation</vt:lpstr>
      <vt:lpstr>PowerPoint Presentation</vt:lpstr>
      <vt:lpstr> Is added information affecting our performance?</vt:lpstr>
      <vt:lpstr>Experiments</vt:lpstr>
      <vt:lpstr>PowerPoint Presentation</vt:lpstr>
      <vt:lpstr>PowerPoint Presentation</vt:lpstr>
      <vt:lpstr>Landings</vt:lpstr>
      <vt:lpstr>DRT</vt:lpstr>
      <vt:lpstr>DRT</vt:lpstr>
      <vt:lpstr>PowerPoint Presentation</vt:lpstr>
      <vt:lpstr>What does this mean?</vt:lpstr>
      <vt:lpstr>New Estimation Approaches</vt:lpstr>
      <vt:lpstr>Gunawan et al. 2019 (with Guy Hawkins)</vt:lpstr>
      <vt:lpstr>How it works</vt:lpstr>
      <vt:lpstr>How it works</vt:lpstr>
      <vt:lpstr>Advantages?</vt:lpstr>
      <vt:lpstr>The R package (coming soon)</vt:lpstr>
      <vt:lpstr>What I’m using it for</vt:lpstr>
      <vt:lpstr>What others are using it for</vt:lpstr>
      <vt:lpstr>Future</vt:lpstr>
      <vt:lpstr>What’s next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objective measure of cognitive workload: Evaluation and practical Application</dc:title>
  <dc:creator>Reilly Innes</dc:creator>
  <cp:lastModifiedBy>Reilly Innes</cp:lastModifiedBy>
  <cp:revision>59</cp:revision>
  <dcterms:created xsi:type="dcterms:W3CDTF">2019-11-20T05:58:22Z</dcterms:created>
  <dcterms:modified xsi:type="dcterms:W3CDTF">2020-03-23T11:03:44Z</dcterms:modified>
</cp:coreProperties>
</file>