
<file path=[Content_Types].xml><?xml version="1.0" encoding="utf-8"?>
<Types xmlns="http://schemas.openxmlformats.org/package/2006/content-types">
  <Default Extension="(null)" ContentType="image/x-emf"/>
  <Default Extension="emf" ContentType="image/x-emf"/>
  <Default Extension="gif" ContentType="image/gif"/>
  <Default Extension="jpeg" ContentType="image/jpeg"/>
  <Default Extension="jpg" ContentType="image/jpeg"/>
  <Default Extension="mov" ContentType="video/quicktime"/>
  <Default Extension="mp4" ContentType="vide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338" r:id="rId2"/>
    <p:sldId id="356" r:id="rId3"/>
    <p:sldId id="339" r:id="rId4"/>
    <p:sldId id="342" r:id="rId5"/>
    <p:sldId id="265" r:id="rId6"/>
    <p:sldId id="281" r:id="rId7"/>
    <p:sldId id="322" r:id="rId8"/>
    <p:sldId id="335" r:id="rId9"/>
    <p:sldId id="271" r:id="rId10"/>
    <p:sldId id="272" r:id="rId11"/>
    <p:sldId id="289" r:id="rId12"/>
    <p:sldId id="336" r:id="rId13"/>
    <p:sldId id="267" r:id="rId14"/>
    <p:sldId id="310" r:id="rId15"/>
    <p:sldId id="357" r:id="rId16"/>
    <p:sldId id="306" r:id="rId17"/>
    <p:sldId id="313" r:id="rId18"/>
    <p:sldId id="358" r:id="rId19"/>
    <p:sldId id="360" r:id="rId20"/>
    <p:sldId id="361" r:id="rId21"/>
    <p:sldId id="359" r:id="rId22"/>
    <p:sldId id="355" r:id="rId23"/>
    <p:sldId id="347" r:id="rId24"/>
    <p:sldId id="346" r:id="rId25"/>
    <p:sldId id="353" r:id="rId26"/>
    <p:sldId id="352" r:id="rId27"/>
    <p:sldId id="350" r:id="rId28"/>
    <p:sldId id="35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7FD"/>
    <a:srgbClr val="FD8CCB"/>
    <a:srgbClr val="FDC2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7"/>
    <p:restoredTop sz="83146" autoAdjust="0"/>
  </p:normalViewPr>
  <p:slideViewPr>
    <p:cSldViewPr snapToGrid="0" snapToObjects="1">
      <p:cViewPr varScale="1">
        <p:scale>
          <a:sx n="102" d="100"/>
          <a:sy n="102" d="100"/>
        </p:scale>
        <p:origin x="4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BC6A-A766-3448-9C5C-C625679A2B82}" type="datetimeFigureOut">
              <a:rPr lang="en-US" smtClean="0"/>
              <a:t>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20879-99EB-2F46-8BDE-7EEB133CB4A4}" type="slidenum">
              <a:rPr lang="en-US" smtClean="0"/>
              <a:t>‹#›</a:t>
            </a:fld>
            <a:endParaRPr lang="en-US"/>
          </a:p>
        </p:txBody>
      </p:sp>
    </p:spTree>
    <p:extLst>
      <p:ext uri="{BB962C8B-B14F-4D97-AF65-F5344CB8AC3E}">
        <p14:creationId xmlns:p14="http://schemas.microsoft.com/office/powerpoint/2010/main" val="93540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B06F1-AB95-734A-98E6-841331B39B2F}" type="slidenum">
              <a:rPr lang="en-US" smtClean="0"/>
              <a:t>1</a:t>
            </a:fld>
            <a:endParaRPr lang="en-US"/>
          </a:p>
        </p:txBody>
      </p:sp>
    </p:spTree>
    <p:extLst>
      <p:ext uri="{BB962C8B-B14F-4D97-AF65-F5344CB8AC3E}">
        <p14:creationId xmlns:p14="http://schemas.microsoft.com/office/powerpoint/2010/main" val="34983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820879-99EB-2F46-8BDE-7EEB133CB4A4}" type="slidenum">
              <a:rPr lang="en-US" smtClean="0"/>
              <a:t>2</a:t>
            </a:fld>
            <a:endParaRPr lang="en-US"/>
          </a:p>
        </p:txBody>
      </p:sp>
    </p:spTree>
    <p:extLst>
      <p:ext uri="{BB962C8B-B14F-4D97-AF65-F5344CB8AC3E}">
        <p14:creationId xmlns:p14="http://schemas.microsoft.com/office/powerpoint/2010/main" val="18761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are essentially a heavy metal ATC. </a:t>
            </a:r>
            <a:r>
              <a:rPr lang="en-US" dirty="0" err="1"/>
              <a:t>Theyre</a:t>
            </a:r>
            <a:r>
              <a:rPr lang="en-US" dirty="0"/>
              <a:t> deployed on the ground and required to track allies and enemies on the ground and in the air. They receive information from multiple sources, then they have to manually map this information and translate it to make movements and launch attacks and airstrikes.</a:t>
            </a:r>
          </a:p>
          <a:p>
            <a:r>
              <a:rPr lang="en-US" dirty="0"/>
              <a:t>Their current selection measures include a battery of cognitive tasks and a range of physical tests. What they wanted to compliment these was a combat controller relevant task. A where good candidates should excel. task they should be really good at. </a:t>
            </a:r>
          </a:p>
        </p:txBody>
      </p:sp>
      <p:sp>
        <p:nvSpPr>
          <p:cNvPr id="4" name="Slide Number Placeholder 3"/>
          <p:cNvSpPr>
            <a:spLocks noGrp="1"/>
          </p:cNvSpPr>
          <p:nvPr>
            <p:ph type="sldNum" sz="quarter" idx="5"/>
          </p:nvPr>
        </p:nvSpPr>
        <p:spPr/>
        <p:txBody>
          <a:bodyPr/>
          <a:lstStyle/>
          <a:p>
            <a:fld id="{FB820879-99EB-2F46-8BDE-7EEB133CB4A4}" type="slidenum">
              <a:rPr lang="en-US" smtClean="0"/>
              <a:t>4</a:t>
            </a:fld>
            <a:endParaRPr lang="en-US"/>
          </a:p>
        </p:txBody>
      </p:sp>
    </p:spTree>
    <p:extLst>
      <p:ext uri="{BB962C8B-B14F-4D97-AF65-F5344CB8AC3E}">
        <p14:creationId xmlns:p14="http://schemas.microsoft.com/office/powerpoint/2010/main" val="58571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20879-99EB-2F46-8BDE-7EEB133CB4A4}" type="slidenum">
              <a:rPr lang="en-US" smtClean="0"/>
              <a:t>6</a:t>
            </a:fld>
            <a:endParaRPr lang="en-US"/>
          </a:p>
        </p:txBody>
      </p:sp>
    </p:spTree>
    <p:extLst>
      <p:ext uri="{BB962C8B-B14F-4D97-AF65-F5344CB8AC3E}">
        <p14:creationId xmlns:p14="http://schemas.microsoft.com/office/powerpoint/2010/main" val="409741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explain slower vs higher</a:t>
            </a:r>
            <a:endParaRPr lang="en-AU" dirty="0"/>
          </a:p>
        </p:txBody>
      </p:sp>
      <p:sp>
        <p:nvSpPr>
          <p:cNvPr id="4" name="Slide Number Placeholder 3"/>
          <p:cNvSpPr>
            <a:spLocks noGrp="1"/>
          </p:cNvSpPr>
          <p:nvPr>
            <p:ph type="sldNum" sz="quarter" idx="10"/>
          </p:nvPr>
        </p:nvSpPr>
        <p:spPr/>
        <p:txBody>
          <a:bodyPr/>
          <a:lstStyle/>
          <a:p>
            <a:fld id="{FB820879-99EB-2F46-8BDE-7EEB133CB4A4}" type="slidenum">
              <a:rPr lang="en-US" smtClean="0"/>
              <a:t>14</a:t>
            </a:fld>
            <a:endParaRPr lang="en-US"/>
          </a:p>
        </p:txBody>
      </p:sp>
    </p:spTree>
    <p:extLst>
      <p:ext uri="{BB962C8B-B14F-4D97-AF65-F5344CB8AC3E}">
        <p14:creationId xmlns:p14="http://schemas.microsoft.com/office/powerpoint/2010/main" val="80557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colour</a:t>
            </a:r>
            <a:r>
              <a:rPr lang="en-US" dirty="0"/>
              <a:t> graph with students</a:t>
            </a:r>
            <a:endParaRPr lang="en-AU" dirty="0"/>
          </a:p>
        </p:txBody>
      </p:sp>
      <p:sp>
        <p:nvSpPr>
          <p:cNvPr id="4" name="Slide Number Placeholder 3"/>
          <p:cNvSpPr>
            <a:spLocks noGrp="1"/>
          </p:cNvSpPr>
          <p:nvPr>
            <p:ph type="sldNum" sz="quarter" idx="10"/>
          </p:nvPr>
        </p:nvSpPr>
        <p:spPr/>
        <p:txBody>
          <a:bodyPr/>
          <a:lstStyle/>
          <a:p>
            <a:fld id="{FB820879-99EB-2F46-8BDE-7EEB133CB4A4}" type="slidenum">
              <a:rPr lang="en-US" smtClean="0"/>
              <a:t>16</a:t>
            </a:fld>
            <a:endParaRPr lang="en-US"/>
          </a:p>
        </p:txBody>
      </p:sp>
    </p:spTree>
    <p:extLst>
      <p:ext uri="{BB962C8B-B14F-4D97-AF65-F5344CB8AC3E}">
        <p14:creationId xmlns:p14="http://schemas.microsoft.com/office/powerpoint/2010/main" val="278348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3EE0F-3E82-0249-B3D0-2C390CA190C9}"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D355-3C3F-3346-800D-32E9C1059F7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3EE0F-3E82-0249-B3D0-2C390CA190C9}"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3EE0F-3E82-0249-B3D0-2C390CA190C9}"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3EE0F-3E82-0249-B3D0-2C390CA190C9}"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3EE0F-3E82-0249-B3D0-2C390CA190C9}" type="datetimeFigureOut">
              <a:rPr lang="en-US" smtClean="0"/>
              <a:t>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ED355-3C3F-3346-800D-32E9C1059F7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3EE0F-3E82-0249-B3D0-2C390CA190C9}" type="datetimeFigureOut">
              <a:rPr lang="en-US" smtClean="0"/>
              <a:t>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3EE0F-3E82-0249-B3D0-2C390CA190C9}" type="datetimeFigureOut">
              <a:rPr lang="en-US" smtClean="0"/>
              <a:t>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3EE0F-3E82-0249-B3D0-2C390CA190C9}" type="datetimeFigureOut">
              <a:rPr lang="en-US" smtClean="0"/>
              <a:t>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93EE0F-3E82-0249-B3D0-2C390CA190C9}" type="datetimeFigureOut">
              <a:rPr lang="en-US" smtClean="0"/>
              <a:t>2/14/20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93EE0F-3E82-0249-B3D0-2C390CA190C9}" type="datetimeFigureOut">
              <a:rPr lang="en-US" smtClean="0"/>
              <a:t>2/14/20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8ED355-3C3F-3346-800D-32E9C1059F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93EE0F-3E82-0249-B3D0-2C390CA190C9}" type="datetimeFigureOut">
              <a:rPr lang="en-US" smtClean="0"/>
              <a:t>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ED355-3C3F-3346-800D-32E9C1059F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93EE0F-3E82-0249-B3D0-2C390CA190C9}" type="datetimeFigureOut">
              <a:rPr lang="en-US" smtClean="0"/>
              <a:t>2/14/20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8ED355-3C3F-3346-800D-32E9C1059F7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771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ov"/><Relationship Id="rId1" Type="http://schemas.openxmlformats.org/officeDocument/2006/relationships/video" Target="NULL" TargetMode="External"/><Relationship Id="rId5" Type="http://schemas.openxmlformats.org/officeDocument/2006/relationships/image" Target="../media/image4.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nul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98" t="21421"/>
          <a:stretch/>
        </p:blipFill>
        <p:spPr>
          <a:xfrm>
            <a:off x="-1" y="0"/>
            <a:ext cx="12192001" cy="6857699"/>
          </a:xfrm>
          <a:prstGeom prst="rect">
            <a:avLst/>
          </a:prstGeom>
        </p:spPr>
      </p:pic>
      <p:sp>
        <p:nvSpPr>
          <p:cNvPr id="7" name="Title 6"/>
          <p:cNvSpPr>
            <a:spLocks noGrp="1"/>
          </p:cNvSpPr>
          <p:nvPr>
            <p:ph type="ctrTitle"/>
          </p:nvPr>
        </p:nvSpPr>
        <p:spPr>
          <a:xfrm>
            <a:off x="-58196" y="-212942"/>
            <a:ext cx="12250191" cy="1440493"/>
          </a:xfrm>
        </p:spPr>
        <p:txBody>
          <a:bodyPr>
            <a:noAutofit/>
          </a:bodyPr>
          <a:lstStyle/>
          <a:p>
            <a:pPr algn="ctr"/>
            <a:r>
              <a:rPr lang="en-US" sz="4800" b="1" dirty="0">
                <a:solidFill>
                  <a:schemeClr val="bg1"/>
                </a:solidFill>
              </a:rPr>
              <a:t>Group differences in cognitive workload</a:t>
            </a:r>
            <a:endParaRPr lang="en-US" sz="4800" dirty="0">
              <a:solidFill>
                <a:schemeClr val="bg1"/>
              </a:solidFill>
            </a:endParaRPr>
          </a:p>
        </p:txBody>
      </p:sp>
      <p:sp>
        <p:nvSpPr>
          <p:cNvPr id="3" name="Subtitle 2"/>
          <p:cNvSpPr>
            <a:spLocks noGrp="1"/>
          </p:cNvSpPr>
          <p:nvPr>
            <p:ph type="subTitle" idx="1"/>
          </p:nvPr>
        </p:nvSpPr>
        <p:spPr>
          <a:xfrm>
            <a:off x="963827" y="5201937"/>
            <a:ext cx="9704170" cy="1655762"/>
          </a:xfrm>
        </p:spPr>
        <p:txBody>
          <a:bodyPr>
            <a:normAutofit lnSpcReduction="10000"/>
          </a:bodyPr>
          <a:lstStyle/>
          <a:p>
            <a:r>
              <a:rPr lang="en-US" dirty="0">
                <a:solidFill>
                  <a:schemeClr val="bg1"/>
                </a:solidFill>
              </a:rPr>
              <a:t>Reilly Innes, Zachary Howard, Caroline </a:t>
            </a:r>
            <a:r>
              <a:rPr lang="en-US" dirty="0" err="1">
                <a:solidFill>
                  <a:schemeClr val="bg1"/>
                </a:solidFill>
              </a:rPr>
              <a:t>Kuhne</a:t>
            </a:r>
            <a:r>
              <a:rPr lang="en-US" dirty="0">
                <a:solidFill>
                  <a:schemeClr val="bg1"/>
                </a:solidFill>
              </a:rPr>
              <a:t>, Ami </a:t>
            </a:r>
            <a:r>
              <a:rPr lang="en-US" dirty="0" err="1">
                <a:solidFill>
                  <a:schemeClr val="bg1"/>
                </a:solidFill>
              </a:rPr>
              <a:t>Eidels</a:t>
            </a:r>
            <a:r>
              <a:rPr lang="en-US" dirty="0">
                <a:solidFill>
                  <a:schemeClr val="bg1"/>
                </a:solidFill>
              </a:rPr>
              <a:t> &amp; Scott Brown</a:t>
            </a:r>
          </a:p>
          <a:p>
            <a:endParaRPr lang="en-US" dirty="0">
              <a:solidFill>
                <a:schemeClr val="bg1"/>
              </a:solidFill>
            </a:endParaRPr>
          </a:p>
          <a:p>
            <a:r>
              <a:rPr lang="en-US" sz="2000" dirty="0">
                <a:solidFill>
                  <a:schemeClr val="bg1"/>
                </a:solidFill>
              </a:rPr>
              <a:t>A project in collaboration with the royal Australian air force</a:t>
            </a:r>
          </a:p>
        </p:txBody>
      </p:sp>
      <p:pic>
        <p:nvPicPr>
          <p:cNvPr id="5" name="Picture 4" descr="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5570" y="4981274"/>
            <a:ext cx="1876425" cy="1876425"/>
          </a:xfrm>
          <a:prstGeom prst="rect">
            <a:avLst/>
          </a:prstGeom>
        </p:spPr>
      </p:pic>
    </p:spTree>
    <p:extLst>
      <p:ext uri="{BB962C8B-B14F-4D97-AF65-F5344CB8AC3E}">
        <p14:creationId xmlns:p14="http://schemas.microsoft.com/office/powerpoint/2010/main" val="285107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Experiment (Hard)</a:t>
            </a:r>
          </a:p>
        </p:txBody>
      </p:sp>
      <p:pic>
        <p:nvPicPr>
          <p:cNvPr id="4" name="4-cond">
            <a:hlinkClick r:id="" action="ppaction://media"/>
          </p:cNvPr>
          <p:cNvPicPr>
            <a:picLocks noGrp="1" noChangeAspect="1"/>
          </p:cNvPicPr>
          <p:nvPr>
            <p:ph idx="1"/>
            <a:videoFile r:link="rId1"/>
            <p:extLst>
              <p:ext uri="{DAA4B4D4-6D71-4841-9C94-3DE7FCFB9230}">
                <p14:media xmlns:p14="http://schemas.microsoft.com/office/powerpoint/2010/main" r:embed="rId2">
                  <p14:trim st="684"/>
                </p14:media>
              </p:ext>
            </p:extLst>
          </p:nvPr>
        </p:nvPicPr>
        <p:blipFill>
          <a:blip r:embed="rId4"/>
          <a:stretch>
            <a:fillRect/>
          </a:stretch>
        </p:blipFill>
        <p:spPr>
          <a:xfrm>
            <a:off x="2419484" y="1737360"/>
            <a:ext cx="7413992" cy="4573005"/>
          </a:xfrm>
        </p:spPr>
      </p:pic>
    </p:spTree>
    <p:extLst>
      <p:ext uri="{BB962C8B-B14F-4D97-AF65-F5344CB8AC3E}">
        <p14:creationId xmlns:p14="http://schemas.microsoft.com/office/powerpoint/2010/main" val="21300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MOT-DRT Combined</a:t>
            </a:r>
          </a:p>
        </p:txBody>
      </p:sp>
      <p:pic>
        <p:nvPicPr>
          <p:cNvPr id="5" name="Picture 4" descr="phot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
        <p:nvSpPr>
          <p:cNvPr id="6" name="Content Placeholder 5">
            <a:extLst>
              <a:ext uri="{FF2B5EF4-FFF2-40B4-BE49-F238E27FC236}">
                <a16:creationId xmlns:a16="http://schemas.microsoft.com/office/drawing/2014/main" id="{5E522D91-F1A0-7941-856E-DE0BFFC09220}"/>
              </a:ext>
            </a:extLst>
          </p:cNvPr>
          <p:cNvSpPr>
            <a:spLocks noGrp="1"/>
          </p:cNvSpPr>
          <p:nvPr>
            <p:ph idx="1"/>
          </p:nvPr>
        </p:nvSpPr>
        <p:spPr>
          <a:xfrm>
            <a:off x="1097280" y="2023963"/>
            <a:ext cx="10058400" cy="4023360"/>
          </a:xfrm>
        </p:spPr>
        <p:txBody>
          <a:bodyPr>
            <a:normAutofit/>
          </a:bodyPr>
          <a:lstStyle/>
          <a:p>
            <a:endParaRPr lang="en-US" sz="2800" dirty="0"/>
          </a:p>
          <a:p>
            <a:r>
              <a:rPr lang="en-US" sz="2800" dirty="0"/>
              <a:t>The next slide adds in the DRT</a:t>
            </a:r>
          </a:p>
          <a:p>
            <a:endParaRPr lang="en-US" sz="2800" dirty="0"/>
          </a:p>
          <a:p>
            <a:r>
              <a:rPr lang="en-US" sz="2800" dirty="0"/>
              <a:t>DRT = </a:t>
            </a:r>
            <a:r>
              <a:rPr lang="en-US" sz="2800" dirty="0">
                <a:solidFill>
                  <a:srgbClr val="FF0000"/>
                </a:solidFill>
              </a:rPr>
              <a:t>red</a:t>
            </a:r>
            <a:r>
              <a:rPr lang="en-US" sz="2800" dirty="0"/>
              <a:t> frame</a:t>
            </a:r>
          </a:p>
          <a:p>
            <a:pPr algn="ctr"/>
            <a:endParaRPr lang="en-US" sz="2800" dirty="0"/>
          </a:p>
          <a:p>
            <a:r>
              <a:rPr lang="en-US" sz="2800" dirty="0"/>
              <a:t>Keep tracking the blue dots</a:t>
            </a:r>
          </a:p>
        </p:txBody>
      </p:sp>
    </p:spTree>
    <p:extLst>
      <p:ext uri="{BB962C8B-B14F-4D97-AF65-F5344CB8AC3E}">
        <p14:creationId xmlns:p14="http://schemas.microsoft.com/office/powerpoint/2010/main" val="214352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MOT-DRT combined</a:t>
            </a:r>
          </a:p>
        </p:txBody>
      </p:sp>
      <p:pic>
        <p:nvPicPr>
          <p:cNvPr id="4" name="RAAF.mov">
            <a:hlinkClick r:id="" action="ppaction://media"/>
          </p:cNvPr>
          <p:cNvPicPr>
            <a:picLocks noGrp="1" noChangeAspect="1"/>
          </p:cNvPicPr>
          <p:nvPr>
            <p:ph idx="1"/>
            <a:videoFile r:link="rId1"/>
            <p:extLst>
              <p:ext uri="{DAA4B4D4-6D71-4841-9C94-3DE7FCFB9230}">
                <p14:media xmlns:p14="http://schemas.microsoft.com/office/powerpoint/2010/main" r:embed="rId2">
                  <p14:trim end="3693.504"/>
                </p14:media>
              </p:ext>
            </p:extLst>
          </p:nvPr>
        </p:nvPicPr>
        <p:blipFill rotWithShape="1">
          <a:blip r:embed="rId4"/>
          <a:srcRect l="15066" t="5871" r="11675" b="18197"/>
          <a:stretch/>
        </p:blipFill>
        <p:spPr>
          <a:xfrm>
            <a:off x="1979747" y="1792539"/>
            <a:ext cx="8293465" cy="4529427"/>
          </a:xfrm>
        </p:spPr>
      </p:pic>
      <p:pic>
        <p:nvPicPr>
          <p:cNvPr id="5" name="Picture 4" descr="phot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2846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FC1A-6DF4-6D44-9425-9668649061AA}"/>
              </a:ext>
            </a:extLst>
          </p:cNvPr>
          <p:cNvSpPr>
            <a:spLocks noGrp="1"/>
          </p:cNvSpPr>
          <p:nvPr>
            <p:ph type="title"/>
          </p:nvPr>
        </p:nvSpPr>
        <p:spPr/>
        <p:txBody>
          <a:bodyPr/>
          <a:lstStyle/>
          <a:p>
            <a:r>
              <a:rPr lang="en-US" dirty="0"/>
              <a:t>Combat Controller Task</a:t>
            </a:r>
          </a:p>
        </p:txBody>
      </p:sp>
      <p:sp>
        <p:nvSpPr>
          <p:cNvPr id="3" name="Content Placeholder 2">
            <a:extLst>
              <a:ext uri="{FF2B5EF4-FFF2-40B4-BE49-F238E27FC236}">
                <a16:creationId xmlns:a16="http://schemas.microsoft.com/office/drawing/2014/main" id="{3B403BEE-FCFA-A242-98E0-C5B118A6D16B}"/>
              </a:ext>
            </a:extLst>
          </p:cNvPr>
          <p:cNvSpPr>
            <a:spLocks noGrp="1"/>
          </p:cNvSpPr>
          <p:nvPr>
            <p:ph idx="1"/>
          </p:nvPr>
        </p:nvSpPr>
        <p:spPr>
          <a:xfrm>
            <a:off x="838200" y="1690689"/>
            <a:ext cx="10515600" cy="4752642"/>
          </a:xfrm>
        </p:spPr>
        <p:txBody>
          <a:bodyPr>
            <a:normAutofit/>
          </a:bodyPr>
          <a:lstStyle/>
          <a:p>
            <a:r>
              <a:rPr lang="en-US" sz="2400" dirty="0"/>
              <a:t>Conditions = 0, 1 or 4 dots to track</a:t>
            </a:r>
          </a:p>
          <a:p>
            <a:pPr lvl="1"/>
            <a:r>
              <a:rPr lang="en-US" sz="2000" dirty="0"/>
              <a:t>0 = no workload – only DRT responses</a:t>
            </a:r>
          </a:p>
          <a:p>
            <a:pPr lvl="1"/>
            <a:r>
              <a:rPr lang="en-US" sz="2000" dirty="0"/>
              <a:t>1 = low workload</a:t>
            </a:r>
          </a:p>
          <a:p>
            <a:pPr lvl="1"/>
            <a:r>
              <a:rPr lang="en-US" sz="2000" dirty="0"/>
              <a:t>4 – high workload</a:t>
            </a:r>
          </a:p>
          <a:p>
            <a:pPr marL="0" indent="0">
              <a:buNone/>
            </a:pPr>
            <a:endParaRPr lang="en-US" sz="2400" dirty="0"/>
          </a:p>
          <a:p>
            <a:r>
              <a:rPr lang="en-US" sz="2400" dirty="0"/>
              <a:t>53 Combat Controller trainees tested over three cohorts</a:t>
            </a:r>
          </a:p>
          <a:p>
            <a:endParaRPr lang="en-US" sz="2400" dirty="0"/>
          </a:p>
          <a:p>
            <a:r>
              <a:rPr lang="en-US" sz="2400" dirty="0"/>
              <a:t>30 Trials of each condition</a:t>
            </a:r>
          </a:p>
          <a:p>
            <a:endParaRPr lang="en-US" sz="2400" dirty="0"/>
          </a:p>
          <a:p>
            <a:r>
              <a:rPr lang="en-US" sz="2400" dirty="0"/>
              <a:t>Compared to student group – who were tested online (N = 64) and in lab (N=28) </a:t>
            </a:r>
          </a:p>
        </p:txBody>
      </p:sp>
      <p:pic>
        <p:nvPicPr>
          <p:cNvPr id="4" name="Picture 3" descr="photo.jpg">
            <a:extLst>
              <a:ext uri="{FF2B5EF4-FFF2-40B4-BE49-F238E27FC236}">
                <a16:creationId xmlns:a16="http://schemas.microsoft.com/office/drawing/2014/main" id="{2F79A306-3DFE-D54F-9E6A-85515F3AC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pic>
        <p:nvPicPr>
          <p:cNvPr id="5" name="Picture 4">
            <a:extLst>
              <a:ext uri="{FF2B5EF4-FFF2-40B4-BE49-F238E27FC236}">
                <a16:creationId xmlns:a16="http://schemas.microsoft.com/office/drawing/2014/main" id="{05EF7E6B-C83F-B341-B93D-1F6C4B44CF55}"/>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9"/>
                    </a14:imgEffect>
                  </a14:imgLayer>
                </a14:imgProps>
              </a:ext>
              <a:ext uri="{28A0092B-C50C-407E-A947-70E740481C1C}">
                <a14:useLocalDpi xmlns:a14="http://schemas.microsoft.com/office/drawing/2010/main"/>
              </a:ext>
            </a:extLst>
          </a:blip>
          <a:stretch>
            <a:fillRect/>
          </a:stretch>
        </p:blipFill>
        <p:spPr>
          <a:xfrm>
            <a:off x="8725677" y="2723298"/>
            <a:ext cx="3064390" cy="2298292"/>
          </a:xfrm>
          <a:prstGeom prst="rect">
            <a:avLst/>
          </a:prstGeom>
        </p:spPr>
      </p:pic>
    </p:spTree>
    <p:extLst>
      <p:ext uri="{BB962C8B-B14F-4D97-AF65-F5344CB8AC3E}">
        <p14:creationId xmlns:p14="http://schemas.microsoft.com/office/powerpoint/2010/main" val="61190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Outcomes</a:t>
            </a:r>
          </a:p>
        </p:txBody>
      </p:sp>
      <p:pic>
        <p:nvPicPr>
          <p:cNvPr id="6" name="Picture 5"/>
          <p:cNvPicPr>
            <a:picLocks noChangeAspect="1"/>
          </p:cNvPicPr>
          <p:nvPr/>
        </p:nvPicPr>
        <p:blipFill>
          <a:blip r:embed="rId3"/>
          <a:stretch>
            <a:fillRect/>
          </a:stretch>
        </p:blipFill>
        <p:spPr>
          <a:xfrm>
            <a:off x="5985820" y="1869504"/>
            <a:ext cx="5715000" cy="3810000"/>
          </a:xfrm>
          <a:prstGeom prst="rect">
            <a:avLst/>
          </a:prstGeom>
        </p:spPr>
      </p:pic>
      <p:pic>
        <p:nvPicPr>
          <p:cNvPr id="8" name="Picture 7"/>
          <p:cNvPicPr>
            <a:picLocks noChangeAspect="1"/>
          </p:cNvPicPr>
          <p:nvPr/>
        </p:nvPicPr>
        <p:blipFill>
          <a:blip r:embed="rId4"/>
          <a:stretch>
            <a:fillRect/>
          </a:stretch>
        </p:blipFill>
        <p:spPr>
          <a:xfrm>
            <a:off x="270820" y="1869504"/>
            <a:ext cx="5715000" cy="3810000"/>
          </a:xfrm>
          <a:prstGeom prst="rect">
            <a:avLst/>
          </a:prstGeom>
        </p:spPr>
      </p:pic>
      <p:pic>
        <p:nvPicPr>
          <p:cNvPr id="9" name="Picture 8" descr="phot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
        <p:nvSpPr>
          <p:cNvPr id="10" name="TextBox 9"/>
          <p:cNvSpPr txBox="1"/>
          <p:nvPr/>
        </p:nvSpPr>
        <p:spPr>
          <a:xfrm rot="16200000">
            <a:off x="-207169" y="3244335"/>
            <a:ext cx="1857378" cy="369332"/>
          </a:xfrm>
          <a:prstGeom prst="rect">
            <a:avLst/>
          </a:prstGeom>
          <a:solidFill>
            <a:schemeClr val="bg1"/>
          </a:solidFill>
        </p:spPr>
        <p:txBody>
          <a:bodyPr wrap="square" rtlCol="0">
            <a:spAutoFit/>
          </a:bodyPr>
          <a:lstStyle/>
          <a:p>
            <a:r>
              <a:rPr lang="en-US" dirty="0"/>
              <a:t>Response Time</a:t>
            </a:r>
          </a:p>
        </p:txBody>
      </p:sp>
      <p:sp>
        <p:nvSpPr>
          <p:cNvPr id="11" name="TextBox 10"/>
          <p:cNvSpPr txBox="1"/>
          <p:nvPr/>
        </p:nvSpPr>
        <p:spPr>
          <a:xfrm rot="16200000">
            <a:off x="5432891" y="3244335"/>
            <a:ext cx="1857378" cy="369332"/>
          </a:xfrm>
          <a:prstGeom prst="rect">
            <a:avLst/>
          </a:prstGeom>
          <a:solidFill>
            <a:schemeClr val="bg1"/>
          </a:solidFill>
        </p:spPr>
        <p:txBody>
          <a:bodyPr wrap="square" rtlCol="0">
            <a:spAutoFit/>
          </a:bodyPr>
          <a:lstStyle/>
          <a:p>
            <a:pPr algn="ctr"/>
            <a:r>
              <a:rPr lang="en-US" dirty="0"/>
              <a:t>Accuracy</a:t>
            </a:r>
          </a:p>
        </p:txBody>
      </p:sp>
      <p:sp>
        <p:nvSpPr>
          <p:cNvPr id="13" name="TextBox 12"/>
          <p:cNvSpPr txBox="1"/>
          <p:nvPr/>
        </p:nvSpPr>
        <p:spPr>
          <a:xfrm>
            <a:off x="7937686" y="5686870"/>
            <a:ext cx="1811268" cy="369332"/>
          </a:xfrm>
          <a:prstGeom prst="rect">
            <a:avLst/>
          </a:prstGeom>
          <a:noFill/>
        </p:spPr>
        <p:txBody>
          <a:bodyPr wrap="square" rtlCol="0">
            <a:spAutoFit/>
          </a:bodyPr>
          <a:lstStyle/>
          <a:p>
            <a:pPr algn="ctr"/>
            <a:r>
              <a:rPr lang="en-US" dirty="0">
                <a:solidFill>
                  <a:srgbClr val="0070C0"/>
                </a:solidFill>
              </a:rPr>
              <a:t>MOT - Accuracy</a:t>
            </a:r>
          </a:p>
        </p:txBody>
      </p:sp>
      <p:sp>
        <p:nvSpPr>
          <p:cNvPr id="14" name="TextBox 13"/>
          <p:cNvSpPr txBox="1"/>
          <p:nvPr/>
        </p:nvSpPr>
        <p:spPr>
          <a:xfrm>
            <a:off x="2597484" y="5686870"/>
            <a:ext cx="1061672" cy="369332"/>
          </a:xfrm>
          <a:prstGeom prst="rect">
            <a:avLst/>
          </a:prstGeom>
          <a:noFill/>
        </p:spPr>
        <p:txBody>
          <a:bodyPr wrap="square" rtlCol="0">
            <a:spAutoFit/>
          </a:bodyPr>
          <a:lstStyle/>
          <a:p>
            <a:pPr algn="ctr"/>
            <a:r>
              <a:rPr lang="en-US" dirty="0">
                <a:solidFill>
                  <a:srgbClr val="FF0000"/>
                </a:solidFill>
              </a:rPr>
              <a:t>DRT - RT</a:t>
            </a:r>
          </a:p>
        </p:txBody>
      </p:sp>
      <p:sp>
        <p:nvSpPr>
          <p:cNvPr id="15" name="TextBox 14"/>
          <p:cNvSpPr txBox="1"/>
          <p:nvPr/>
        </p:nvSpPr>
        <p:spPr>
          <a:xfrm>
            <a:off x="5562553" y="2492945"/>
            <a:ext cx="913682"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rPr>
              <a:t>CC</a:t>
            </a:r>
          </a:p>
        </p:txBody>
      </p:sp>
      <p:sp>
        <p:nvSpPr>
          <p:cNvPr id="16" name="TextBox 15"/>
          <p:cNvSpPr txBox="1"/>
          <p:nvPr/>
        </p:nvSpPr>
        <p:spPr>
          <a:xfrm>
            <a:off x="11277553" y="2466095"/>
            <a:ext cx="722589"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rPr>
              <a:t>CC</a:t>
            </a:r>
          </a:p>
        </p:txBody>
      </p:sp>
      <p:sp>
        <p:nvSpPr>
          <p:cNvPr id="17" name="TextBox 16"/>
          <p:cNvSpPr txBox="1"/>
          <p:nvPr/>
        </p:nvSpPr>
        <p:spPr>
          <a:xfrm>
            <a:off x="5562552" y="2701048"/>
            <a:ext cx="722589"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rPr>
              <a:t>Student</a:t>
            </a:r>
          </a:p>
        </p:txBody>
      </p:sp>
      <p:sp>
        <p:nvSpPr>
          <p:cNvPr id="18" name="TextBox 17"/>
          <p:cNvSpPr txBox="1"/>
          <p:nvPr/>
        </p:nvSpPr>
        <p:spPr>
          <a:xfrm>
            <a:off x="11277552" y="2674276"/>
            <a:ext cx="722589" cy="276999"/>
          </a:xfrm>
          <a:prstGeom prst="rect">
            <a:avLst/>
          </a:prstGeom>
          <a:solidFill>
            <a:schemeClr val="bg1"/>
          </a:solidFill>
        </p:spPr>
        <p:txBody>
          <a:bodyPr wrap="square" rtlCol="0">
            <a:spAutoFit/>
          </a:bodyPr>
          <a:lstStyle/>
          <a:p>
            <a:r>
              <a:rPr lang="en-US" sz="1200">
                <a:solidFill>
                  <a:schemeClr val="tx1">
                    <a:lumMod val="75000"/>
                    <a:lumOff val="25000"/>
                  </a:schemeClr>
                </a:solidFill>
              </a:rPr>
              <a:t>Student</a:t>
            </a:r>
            <a:endParaRPr lang="en-US" sz="1200" dirty="0">
              <a:solidFill>
                <a:schemeClr val="tx1">
                  <a:lumMod val="75000"/>
                  <a:lumOff val="25000"/>
                </a:schemeClr>
              </a:solidFill>
            </a:endParaRPr>
          </a:p>
        </p:txBody>
      </p:sp>
      <p:sp>
        <p:nvSpPr>
          <p:cNvPr id="19" name="Oval 18">
            <a:extLst>
              <a:ext uri="{FF2B5EF4-FFF2-40B4-BE49-F238E27FC236}">
                <a16:creationId xmlns:a16="http://schemas.microsoft.com/office/drawing/2014/main" id="{58739958-6332-EB44-A243-5FD8304E0018}"/>
              </a:ext>
            </a:extLst>
          </p:cNvPr>
          <p:cNvSpPr/>
          <p:nvPr/>
        </p:nvSpPr>
        <p:spPr>
          <a:xfrm>
            <a:off x="9748954" y="3502788"/>
            <a:ext cx="914400" cy="170980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46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9FC-1218-FC4A-B7AD-305760F11BD4}"/>
              </a:ext>
            </a:extLst>
          </p:cNvPr>
          <p:cNvSpPr>
            <a:spLocks noGrp="1"/>
          </p:cNvSpPr>
          <p:nvPr>
            <p:ph type="title"/>
          </p:nvPr>
        </p:nvSpPr>
        <p:spPr/>
        <p:txBody>
          <a:bodyPr/>
          <a:lstStyle/>
          <a:p>
            <a:r>
              <a:rPr lang="en-US" dirty="0"/>
              <a:t>What they care about</a:t>
            </a:r>
          </a:p>
        </p:txBody>
      </p:sp>
      <p:sp>
        <p:nvSpPr>
          <p:cNvPr id="3" name="Content Placeholder 2">
            <a:extLst>
              <a:ext uri="{FF2B5EF4-FFF2-40B4-BE49-F238E27FC236}">
                <a16:creationId xmlns:a16="http://schemas.microsoft.com/office/drawing/2014/main" id="{2C045B0A-F438-964C-8010-6EF61F1E2FCB}"/>
              </a:ext>
            </a:extLst>
          </p:cNvPr>
          <p:cNvSpPr>
            <a:spLocks noGrp="1"/>
          </p:cNvSpPr>
          <p:nvPr>
            <p:ph idx="1"/>
          </p:nvPr>
        </p:nvSpPr>
        <p:spPr/>
        <p:txBody>
          <a:bodyPr>
            <a:normAutofit/>
          </a:bodyPr>
          <a:lstStyle/>
          <a:p>
            <a:endParaRPr lang="en-US" sz="2400" dirty="0"/>
          </a:p>
          <a:p>
            <a:r>
              <a:rPr lang="en-US" sz="2400" dirty="0"/>
              <a:t>They want a way to discriminate between individuals</a:t>
            </a:r>
          </a:p>
          <a:p>
            <a:endParaRPr lang="en-US" sz="2400" dirty="0"/>
          </a:p>
          <a:p>
            <a:r>
              <a:rPr lang="en-US" sz="2400" dirty="0"/>
              <a:t>They don’t want to know that they’re better than students</a:t>
            </a:r>
          </a:p>
          <a:p>
            <a:endParaRPr lang="en-US" sz="2400" dirty="0"/>
          </a:p>
          <a:p>
            <a:r>
              <a:rPr lang="en-US" sz="2400" dirty="0"/>
              <a:t>Step 2: Give them the microfilm (data)</a:t>
            </a:r>
          </a:p>
        </p:txBody>
      </p:sp>
      <p:pic>
        <p:nvPicPr>
          <p:cNvPr id="4" name="Picture 3" descr="photo.jpg">
            <a:extLst>
              <a:ext uri="{FF2B5EF4-FFF2-40B4-BE49-F238E27FC236}">
                <a16:creationId xmlns:a16="http://schemas.microsoft.com/office/drawing/2014/main" id="{3CA9DFE8-3CF9-D646-B037-686406D8F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328610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2BF0BEF-1D50-1647-9820-986BF8B26A70}"/>
              </a:ext>
            </a:extLst>
          </p:cNvPr>
          <p:cNvPicPr>
            <a:picLocks noGrp="1" noChangeAspect="1"/>
          </p:cNvPicPr>
          <p:nvPr>
            <p:ph idx="1"/>
          </p:nvPr>
        </p:nvPicPr>
        <p:blipFill>
          <a:blip r:embed="rId3"/>
          <a:stretch>
            <a:fillRect/>
          </a:stretch>
        </p:blipFill>
        <p:spPr>
          <a:xfrm>
            <a:off x="4076356" y="1669989"/>
            <a:ext cx="4874286" cy="4874286"/>
          </a:xfrm>
        </p:spPr>
      </p:pic>
      <p:sp>
        <p:nvSpPr>
          <p:cNvPr id="2" name="Title 1"/>
          <p:cNvSpPr>
            <a:spLocks noGrp="1"/>
          </p:cNvSpPr>
          <p:nvPr>
            <p:ph type="title"/>
          </p:nvPr>
        </p:nvSpPr>
        <p:spPr/>
        <p:txBody>
          <a:bodyPr/>
          <a:lstStyle/>
          <a:p>
            <a:r>
              <a:rPr lang="en-US" dirty="0"/>
              <a:t>Combat Controller Outcomes</a:t>
            </a:r>
            <a:endParaRPr lang="en-US" b="1" dirty="0"/>
          </a:p>
        </p:txBody>
      </p:sp>
      <p:pic>
        <p:nvPicPr>
          <p:cNvPr id="6" name="Picture 5" descr="phot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
        <p:nvSpPr>
          <p:cNvPr id="9" name="TextBox 8">
            <a:extLst>
              <a:ext uri="{FF2B5EF4-FFF2-40B4-BE49-F238E27FC236}">
                <a16:creationId xmlns:a16="http://schemas.microsoft.com/office/drawing/2014/main" id="{ACA6A52D-7878-5248-9002-18A5CF1B9E03}"/>
              </a:ext>
            </a:extLst>
          </p:cNvPr>
          <p:cNvSpPr txBox="1"/>
          <p:nvPr/>
        </p:nvSpPr>
        <p:spPr>
          <a:xfrm rot="16200000">
            <a:off x="1977823" y="3953243"/>
            <a:ext cx="3672757" cy="307777"/>
          </a:xfrm>
          <a:prstGeom prst="rect">
            <a:avLst/>
          </a:prstGeom>
          <a:noFill/>
        </p:spPr>
        <p:txBody>
          <a:bodyPr wrap="square" rtlCol="0">
            <a:spAutoFit/>
          </a:bodyPr>
          <a:lstStyle/>
          <a:p>
            <a:pPr algn="ctr"/>
            <a:r>
              <a:rPr lang="en-US" sz="1400" dirty="0">
                <a:latin typeface="Arial" charset="0"/>
                <a:ea typeface="Arial" charset="0"/>
                <a:cs typeface="Arial" charset="0"/>
              </a:rPr>
              <a:t>Response Times</a:t>
            </a:r>
          </a:p>
        </p:txBody>
      </p:sp>
      <p:sp>
        <p:nvSpPr>
          <p:cNvPr id="18" name="Right Arrow 17">
            <a:extLst>
              <a:ext uri="{FF2B5EF4-FFF2-40B4-BE49-F238E27FC236}">
                <a16:creationId xmlns:a16="http://schemas.microsoft.com/office/drawing/2014/main" id="{09E106AE-E434-D24B-AAAF-6450BA4B1846}"/>
              </a:ext>
            </a:extLst>
          </p:cNvPr>
          <p:cNvSpPr/>
          <p:nvPr/>
        </p:nvSpPr>
        <p:spPr>
          <a:xfrm rot="10800000">
            <a:off x="5202120" y="2049671"/>
            <a:ext cx="855917" cy="1446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A8C99F0C-988E-4048-84FC-C7A3AFF9EE46}"/>
              </a:ext>
            </a:extLst>
          </p:cNvPr>
          <p:cNvSpPr txBox="1"/>
          <p:nvPr/>
        </p:nvSpPr>
        <p:spPr>
          <a:xfrm>
            <a:off x="6112170" y="1968105"/>
            <a:ext cx="1717538" cy="307777"/>
          </a:xfrm>
          <a:prstGeom prst="rect">
            <a:avLst/>
          </a:prstGeom>
          <a:noFill/>
        </p:spPr>
        <p:txBody>
          <a:bodyPr wrap="square" rtlCol="0">
            <a:spAutoFit/>
          </a:bodyPr>
          <a:lstStyle/>
          <a:p>
            <a:r>
              <a:rPr lang="en-US" sz="1400" dirty="0">
                <a:latin typeface="Arial" charset="0"/>
                <a:ea typeface="Arial" charset="0"/>
                <a:cs typeface="Arial" charset="0"/>
              </a:rPr>
              <a:t>Better Performers</a:t>
            </a:r>
          </a:p>
        </p:txBody>
      </p:sp>
      <p:sp>
        <p:nvSpPr>
          <p:cNvPr id="13" name="Oval 12">
            <a:extLst>
              <a:ext uri="{FF2B5EF4-FFF2-40B4-BE49-F238E27FC236}">
                <a16:creationId xmlns:a16="http://schemas.microsoft.com/office/drawing/2014/main" id="{74B6A8FC-D184-2E4E-A9F8-738511B8F3ED}"/>
              </a:ext>
            </a:extLst>
          </p:cNvPr>
          <p:cNvSpPr/>
          <p:nvPr/>
        </p:nvSpPr>
        <p:spPr>
          <a:xfrm>
            <a:off x="4341852" y="3292615"/>
            <a:ext cx="1109320" cy="2858537"/>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9"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11" y="187034"/>
            <a:ext cx="10515600" cy="1325563"/>
          </a:xfrm>
        </p:spPr>
        <p:txBody>
          <a:bodyPr/>
          <a:lstStyle/>
          <a:p>
            <a:r>
              <a:rPr lang="en-US" dirty="0"/>
              <a:t>Combat Controller Outcomes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20331" y="2138556"/>
            <a:ext cx="4351338" cy="4351338"/>
          </a:xfrm>
        </p:spPr>
      </p:pic>
      <p:pic>
        <p:nvPicPr>
          <p:cNvPr id="5" name="Picture 4" descr="phot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
        <p:nvSpPr>
          <p:cNvPr id="6" name="Right Arrow 5">
            <a:extLst>
              <a:ext uri="{FF2B5EF4-FFF2-40B4-BE49-F238E27FC236}">
                <a16:creationId xmlns:a16="http://schemas.microsoft.com/office/drawing/2014/main" id="{4AD46624-B8C2-6B4B-8A14-CBAAEE93B810}"/>
              </a:ext>
            </a:extLst>
          </p:cNvPr>
          <p:cNvSpPr/>
          <p:nvPr/>
        </p:nvSpPr>
        <p:spPr>
          <a:xfrm rot="10800000">
            <a:off x="5298467" y="1941528"/>
            <a:ext cx="764088" cy="2379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Right Arrow 6">
            <a:extLst>
              <a:ext uri="{FF2B5EF4-FFF2-40B4-BE49-F238E27FC236}">
                <a16:creationId xmlns:a16="http://schemas.microsoft.com/office/drawing/2014/main" id="{20E0F297-5E4E-3947-8972-BA3CF878A02F}"/>
              </a:ext>
            </a:extLst>
          </p:cNvPr>
          <p:cNvSpPr/>
          <p:nvPr/>
        </p:nvSpPr>
        <p:spPr>
          <a:xfrm rot="16200000">
            <a:off x="8019052" y="3276397"/>
            <a:ext cx="764088" cy="2379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1E5F5AC7-9FE2-F04D-AFF2-E2B1F16A27E9}"/>
              </a:ext>
            </a:extLst>
          </p:cNvPr>
          <p:cNvSpPr txBox="1"/>
          <p:nvPr/>
        </p:nvSpPr>
        <p:spPr>
          <a:xfrm>
            <a:off x="6062555" y="1690665"/>
            <a:ext cx="1766170" cy="584775"/>
          </a:xfrm>
          <a:prstGeom prst="rect">
            <a:avLst/>
          </a:prstGeom>
          <a:noFill/>
        </p:spPr>
        <p:txBody>
          <a:bodyPr wrap="square" rtlCol="0">
            <a:spAutoFit/>
          </a:bodyPr>
          <a:lstStyle/>
          <a:p>
            <a:r>
              <a:rPr lang="en-US" sz="1600" dirty="0">
                <a:latin typeface="Arial" charset="0"/>
                <a:ea typeface="Arial" charset="0"/>
                <a:cs typeface="Arial" charset="0"/>
              </a:rPr>
              <a:t>Better Performance</a:t>
            </a:r>
          </a:p>
        </p:txBody>
      </p:sp>
      <p:sp>
        <p:nvSpPr>
          <p:cNvPr id="9" name="TextBox 8">
            <a:extLst>
              <a:ext uri="{FF2B5EF4-FFF2-40B4-BE49-F238E27FC236}">
                <a16:creationId xmlns:a16="http://schemas.microsoft.com/office/drawing/2014/main" id="{47155413-33F4-4E41-BA5E-4063A6AB8987}"/>
              </a:ext>
            </a:extLst>
          </p:cNvPr>
          <p:cNvSpPr txBox="1"/>
          <p:nvPr/>
        </p:nvSpPr>
        <p:spPr>
          <a:xfrm rot="16200000">
            <a:off x="7518010" y="4068897"/>
            <a:ext cx="1766170" cy="584775"/>
          </a:xfrm>
          <a:prstGeom prst="rect">
            <a:avLst/>
          </a:prstGeom>
          <a:noFill/>
        </p:spPr>
        <p:txBody>
          <a:bodyPr wrap="square" rtlCol="0">
            <a:spAutoFit/>
          </a:bodyPr>
          <a:lstStyle/>
          <a:p>
            <a:r>
              <a:rPr lang="en-US" sz="1600" dirty="0">
                <a:latin typeface="Arial" charset="0"/>
                <a:ea typeface="Arial" charset="0"/>
                <a:cs typeface="Arial" charset="0"/>
              </a:rPr>
              <a:t>Better Performance</a:t>
            </a:r>
          </a:p>
        </p:txBody>
      </p:sp>
      <p:sp>
        <p:nvSpPr>
          <p:cNvPr id="10" name="Oval 9">
            <a:extLst>
              <a:ext uri="{FF2B5EF4-FFF2-40B4-BE49-F238E27FC236}">
                <a16:creationId xmlns:a16="http://schemas.microsoft.com/office/drawing/2014/main" id="{12FDB44B-1901-CB4B-B2CF-8B54A987222D}"/>
              </a:ext>
            </a:extLst>
          </p:cNvPr>
          <p:cNvSpPr/>
          <p:nvPr/>
        </p:nvSpPr>
        <p:spPr>
          <a:xfrm>
            <a:off x="4331192" y="1913256"/>
            <a:ext cx="914400" cy="170980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10D5E20E-7451-C148-87C8-8D50E6512F04}"/>
              </a:ext>
            </a:extLst>
          </p:cNvPr>
          <p:cNvSpPr/>
          <p:nvPr/>
        </p:nvSpPr>
        <p:spPr>
          <a:xfrm>
            <a:off x="6777136" y="3623059"/>
            <a:ext cx="1726720" cy="142869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D2988A08-0A60-5B41-8B73-4BCC622CFB96}"/>
              </a:ext>
            </a:extLst>
          </p:cNvPr>
          <p:cNvSpPr/>
          <p:nvPr/>
        </p:nvSpPr>
        <p:spPr>
          <a:xfrm>
            <a:off x="4434334" y="4514984"/>
            <a:ext cx="914400" cy="170980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B9415B32-55C2-0C42-899E-E781CD1973EF}"/>
              </a:ext>
            </a:extLst>
          </p:cNvPr>
          <p:cNvSpPr txBox="1"/>
          <p:nvPr/>
        </p:nvSpPr>
        <p:spPr>
          <a:xfrm>
            <a:off x="9088632" y="1938528"/>
            <a:ext cx="2853432" cy="830997"/>
          </a:xfrm>
          <a:prstGeom prst="rect">
            <a:avLst/>
          </a:prstGeom>
          <a:noFill/>
        </p:spPr>
        <p:txBody>
          <a:bodyPr wrap="square" rtlCol="0">
            <a:spAutoFit/>
          </a:bodyPr>
          <a:lstStyle/>
          <a:p>
            <a:r>
              <a:rPr lang="en-US" sz="2400" dirty="0"/>
              <a:t>Darker = </a:t>
            </a:r>
            <a:r>
              <a:rPr lang="en-US" sz="2400" dirty="0">
                <a:solidFill>
                  <a:srgbClr val="FF0000"/>
                </a:solidFill>
              </a:rPr>
              <a:t>Faster DRT</a:t>
            </a:r>
          </a:p>
          <a:p>
            <a:r>
              <a:rPr lang="en-US" sz="2400" dirty="0"/>
              <a:t>i.e. </a:t>
            </a:r>
            <a:r>
              <a:rPr lang="en-US" sz="2400" b="1" u="sng" dirty="0"/>
              <a:t>less</a:t>
            </a:r>
            <a:r>
              <a:rPr lang="en-US" sz="2400" b="1" dirty="0"/>
              <a:t> </a:t>
            </a:r>
            <a:r>
              <a:rPr lang="en-US" sz="2400" dirty="0"/>
              <a:t>loaded</a:t>
            </a:r>
          </a:p>
        </p:txBody>
      </p:sp>
    </p:spTree>
    <p:extLst>
      <p:ext uri="{BB962C8B-B14F-4D97-AF65-F5344CB8AC3E}">
        <p14:creationId xmlns:p14="http://schemas.microsoft.com/office/powerpoint/2010/main" val="39314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9FC-1218-FC4A-B7AD-305760F11BD4}"/>
              </a:ext>
            </a:extLst>
          </p:cNvPr>
          <p:cNvSpPr>
            <a:spLocks noGrp="1"/>
          </p:cNvSpPr>
          <p:nvPr>
            <p:ph type="title"/>
          </p:nvPr>
        </p:nvSpPr>
        <p:spPr/>
        <p:txBody>
          <a:bodyPr/>
          <a:lstStyle/>
          <a:p>
            <a:r>
              <a:rPr lang="en-US" dirty="0"/>
              <a:t>Where to?</a:t>
            </a:r>
          </a:p>
        </p:txBody>
      </p:sp>
      <p:sp>
        <p:nvSpPr>
          <p:cNvPr id="3" name="Content Placeholder 2">
            <a:extLst>
              <a:ext uri="{FF2B5EF4-FFF2-40B4-BE49-F238E27FC236}">
                <a16:creationId xmlns:a16="http://schemas.microsoft.com/office/drawing/2014/main" id="{2C045B0A-F438-964C-8010-6EF61F1E2FCB}"/>
              </a:ext>
            </a:extLst>
          </p:cNvPr>
          <p:cNvSpPr>
            <a:spLocks noGrp="1"/>
          </p:cNvSpPr>
          <p:nvPr>
            <p:ph idx="1"/>
          </p:nvPr>
        </p:nvSpPr>
        <p:spPr/>
        <p:txBody>
          <a:bodyPr>
            <a:normAutofit/>
          </a:bodyPr>
          <a:lstStyle/>
          <a:p>
            <a:endParaRPr lang="en-US" sz="2400" dirty="0"/>
          </a:p>
          <a:p>
            <a:r>
              <a:rPr lang="en-US" sz="2400" dirty="0"/>
              <a:t>Compare selected vs others?</a:t>
            </a:r>
          </a:p>
          <a:p>
            <a:endParaRPr lang="en-US" sz="2200" dirty="0"/>
          </a:p>
          <a:p>
            <a:r>
              <a:rPr lang="en-US" sz="2400" dirty="0"/>
              <a:t>Link to other metrics?</a:t>
            </a:r>
          </a:p>
          <a:p>
            <a:endParaRPr lang="en-US" sz="2400" dirty="0"/>
          </a:p>
          <a:p>
            <a:r>
              <a:rPr lang="en-US" sz="2400" dirty="0"/>
              <a:t>Compare to qualified personnel?</a:t>
            </a:r>
          </a:p>
          <a:p>
            <a:endParaRPr lang="en-US" sz="2400" dirty="0"/>
          </a:p>
          <a:p>
            <a:endParaRPr lang="en-US" sz="2400" dirty="0"/>
          </a:p>
        </p:txBody>
      </p:sp>
      <p:pic>
        <p:nvPicPr>
          <p:cNvPr id="4" name="Picture 3" descr="photo.jpg">
            <a:extLst>
              <a:ext uri="{FF2B5EF4-FFF2-40B4-BE49-F238E27FC236}">
                <a16:creationId xmlns:a16="http://schemas.microsoft.com/office/drawing/2014/main" id="{3CA9DFE8-3CF9-D646-B037-686406D8F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327805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9FC-1218-FC4A-B7AD-305760F11BD4}"/>
              </a:ext>
            </a:extLst>
          </p:cNvPr>
          <p:cNvSpPr>
            <a:spLocks noGrp="1"/>
          </p:cNvSpPr>
          <p:nvPr>
            <p:ph type="title"/>
          </p:nvPr>
        </p:nvSpPr>
        <p:spPr/>
        <p:txBody>
          <a:bodyPr/>
          <a:lstStyle/>
          <a:p>
            <a:r>
              <a:rPr lang="en-US" dirty="0"/>
              <a:t>Where to?</a:t>
            </a:r>
          </a:p>
        </p:txBody>
      </p:sp>
      <p:sp>
        <p:nvSpPr>
          <p:cNvPr id="3" name="Content Placeholder 2">
            <a:extLst>
              <a:ext uri="{FF2B5EF4-FFF2-40B4-BE49-F238E27FC236}">
                <a16:creationId xmlns:a16="http://schemas.microsoft.com/office/drawing/2014/main" id="{2C045B0A-F438-964C-8010-6EF61F1E2FCB}"/>
              </a:ext>
            </a:extLst>
          </p:cNvPr>
          <p:cNvSpPr>
            <a:spLocks noGrp="1"/>
          </p:cNvSpPr>
          <p:nvPr>
            <p:ph idx="1"/>
          </p:nvPr>
        </p:nvSpPr>
        <p:spPr/>
        <p:txBody>
          <a:bodyPr>
            <a:normAutofit/>
          </a:bodyPr>
          <a:lstStyle/>
          <a:p>
            <a:endParaRPr lang="en-US" sz="2400" dirty="0"/>
          </a:p>
          <a:p>
            <a:r>
              <a:rPr lang="en-US" sz="2400" strike="sngStrike" dirty="0"/>
              <a:t>Compare selected vs others?</a:t>
            </a:r>
          </a:p>
          <a:p>
            <a:pPr marL="0" indent="0">
              <a:buNone/>
            </a:pPr>
            <a:endParaRPr lang="en-US" sz="2400" strike="sngStrike" dirty="0"/>
          </a:p>
          <a:p>
            <a:r>
              <a:rPr lang="en-US" sz="2400" dirty="0"/>
              <a:t>Link to other metrics?</a:t>
            </a:r>
          </a:p>
          <a:p>
            <a:endParaRPr lang="en-US" sz="2400" dirty="0"/>
          </a:p>
          <a:p>
            <a:r>
              <a:rPr lang="en-US" sz="2400" dirty="0"/>
              <a:t>Compare to qualified personnel?</a:t>
            </a:r>
          </a:p>
          <a:p>
            <a:endParaRPr lang="en-US" sz="2400" dirty="0"/>
          </a:p>
          <a:p>
            <a:endParaRPr lang="en-US" sz="2400" dirty="0"/>
          </a:p>
        </p:txBody>
      </p:sp>
      <p:pic>
        <p:nvPicPr>
          <p:cNvPr id="4" name="Picture 3" descr="photo.jpg">
            <a:extLst>
              <a:ext uri="{FF2B5EF4-FFF2-40B4-BE49-F238E27FC236}">
                <a16:creationId xmlns:a16="http://schemas.microsoft.com/office/drawing/2014/main" id="{3CA9DFE8-3CF9-D646-B037-686406D8F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57926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E3FE6-8C95-594A-9B3A-86ADE7166A8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4FB6D7-6995-B34E-90F8-740EE00AD1A3}"/>
              </a:ext>
            </a:extLst>
          </p:cNvPr>
          <p:cNvPicPr>
            <a:picLocks noChangeAspect="1"/>
          </p:cNvPicPr>
          <p:nvPr/>
        </p:nvPicPr>
        <p:blipFill>
          <a:blip r:embed="rId3"/>
          <a:stretch>
            <a:fillRect/>
          </a:stretch>
        </p:blipFill>
        <p:spPr>
          <a:xfrm>
            <a:off x="2467626" y="2412099"/>
            <a:ext cx="8283337" cy="3131782"/>
          </a:xfrm>
          <a:prstGeom prst="rect">
            <a:avLst/>
          </a:prstGeom>
        </p:spPr>
      </p:pic>
      <p:sp>
        <p:nvSpPr>
          <p:cNvPr id="6" name="Title 1">
            <a:extLst>
              <a:ext uri="{FF2B5EF4-FFF2-40B4-BE49-F238E27FC236}">
                <a16:creationId xmlns:a16="http://schemas.microsoft.com/office/drawing/2014/main" id="{60FE50C6-344A-7648-BD7F-838BF144CD7A}"/>
              </a:ext>
            </a:extLst>
          </p:cNvPr>
          <p:cNvSpPr>
            <a:spLocks noGrp="1"/>
          </p:cNvSpPr>
          <p:nvPr>
            <p:ph type="title"/>
          </p:nvPr>
        </p:nvSpPr>
        <p:spPr>
          <a:xfrm>
            <a:off x="1097280" y="286603"/>
            <a:ext cx="10058400" cy="1450757"/>
          </a:xfrm>
        </p:spPr>
        <p:txBody>
          <a:bodyPr/>
          <a:lstStyle/>
          <a:p>
            <a:r>
              <a:rPr lang="en-US" dirty="0"/>
              <a:t>The data presented here is highly…</a:t>
            </a:r>
          </a:p>
        </p:txBody>
      </p:sp>
    </p:spTree>
    <p:extLst>
      <p:ext uri="{BB962C8B-B14F-4D97-AF65-F5344CB8AC3E}">
        <p14:creationId xmlns:p14="http://schemas.microsoft.com/office/powerpoint/2010/main" val="295183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9FC-1218-FC4A-B7AD-305760F11BD4}"/>
              </a:ext>
            </a:extLst>
          </p:cNvPr>
          <p:cNvSpPr>
            <a:spLocks noGrp="1"/>
          </p:cNvSpPr>
          <p:nvPr>
            <p:ph type="title"/>
          </p:nvPr>
        </p:nvSpPr>
        <p:spPr/>
        <p:txBody>
          <a:bodyPr/>
          <a:lstStyle/>
          <a:p>
            <a:r>
              <a:rPr lang="en-US" dirty="0"/>
              <a:t>Where to?</a:t>
            </a:r>
          </a:p>
        </p:txBody>
      </p:sp>
      <p:sp>
        <p:nvSpPr>
          <p:cNvPr id="3" name="Content Placeholder 2">
            <a:extLst>
              <a:ext uri="{FF2B5EF4-FFF2-40B4-BE49-F238E27FC236}">
                <a16:creationId xmlns:a16="http://schemas.microsoft.com/office/drawing/2014/main" id="{2C045B0A-F438-964C-8010-6EF61F1E2FCB}"/>
              </a:ext>
            </a:extLst>
          </p:cNvPr>
          <p:cNvSpPr>
            <a:spLocks noGrp="1"/>
          </p:cNvSpPr>
          <p:nvPr>
            <p:ph idx="1"/>
          </p:nvPr>
        </p:nvSpPr>
        <p:spPr/>
        <p:txBody>
          <a:bodyPr>
            <a:normAutofit/>
          </a:bodyPr>
          <a:lstStyle/>
          <a:p>
            <a:endParaRPr lang="en-US" sz="2400" dirty="0"/>
          </a:p>
          <a:p>
            <a:r>
              <a:rPr lang="en-US" sz="2400" strike="sngStrike" dirty="0"/>
              <a:t>Compare selected vs others?</a:t>
            </a:r>
          </a:p>
          <a:p>
            <a:endParaRPr lang="en-US" sz="2400" dirty="0"/>
          </a:p>
          <a:p>
            <a:r>
              <a:rPr lang="en-US" sz="2400" strike="sngStrike" dirty="0"/>
              <a:t>Link to other metrics?</a:t>
            </a:r>
          </a:p>
          <a:p>
            <a:endParaRPr lang="en-US" sz="2400" dirty="0"/>
          </a:p>
          <a:p>
            <a:r>
              <a:rPr lang="en-US" sz="2400" dirty="0"/>
              <a:t>Compare to qualified personnel?</a:t>
            </a:r>
          </a:p>
          <a:p>
            <a:endParaRPr lang="en-US" sz="2400" dirty="0"/>
          </a:p>
          <a:p>
            <a:endParaRPr lang="en-US" sz="2400" dirty="0"/>
          </a:p>
        </p:txBody>
      </p:sp>
      <p:pic>
        <p:nvPicPr>
          <p:cNvPr id="4" name="Picture 3" descr="photo.jpg">
            <a:extLst>
              <a:ext uri="{FF2B5EF4-FFF2-40B4-BE49-F238E27FC236}">
                <a16:creationId xmlns:a16="http://schemas.microsoft.com/office/drawing/2014/main" id="{3CA9DFE8-3CF9-D646-B037-686406D8F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304733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0D9FC-1218-FC4A-B7AD-305760F11BD4}"/>
              </a:ext>
            </a:extLst>
          </p:cNvPr>
          <p:cNvSpPr>
            <a:spLocks noGrp="1"/>
          </p:cNvSpPr>
          <p:nvPr>
            <p:ph type="title"/>
          </p:nvPr>
        </p:nvSpPr>
        <p:spPr/>
        <p:txBody>
          <a:bodyPr/>
          <a:lstStyle/>
          <a:p>
            <a:r>
              <a:rPr lang="en-US" dirty="0"/>
              <a:t>Where to?</a:t>
            </a:r>
          </a:p>
        </p:txBody>
      </p:sp>
      <p:sp>
        <p:nvSpPr>
          <p:cNvPr id="3" name="Content Placeholder 2">
            <a:extLst>
              <a:ext uri="{FF2B5EF4-FFF2-40B4-BE49-F238E27FC236}">
                <a16:creationId xmlns:a16="http://schemas.microsoft.com/office/drawing/2014/main" id="{2C045B0A-F438-964C-8010-6EF61F1E2FCB}"/>
              </a:ext>
            </a:extLst>
          </p:cNvPr>
          <p:cNvSpPr>
            <a:spLocks noGrp="1"/>
          </p:cNvSpPr>
          <p:nvPr>
            <p:ph idx="1"/>
          </p:nvPr>
        </p:nvSpPr>
        <p:spPr/>
        <p:txBody>
          <a:bodyPr>
            <a:normAutofit/>
          </a:bodyPr>
          <a:lstStyle/>
          <a:p>
            <a:endParaRPr lang="en-US" sz="2400" dirty="0"/>
          </a:p>
          <a:p>
            <a:r>
              <a:rPr lang="en-US" sz="2400" strike="sngStrike" dirty="0"/>
              <a:t>Compare selected vs others?</a:t>
            </a:r>
          </a:p>
          <a:p>
            <a:endParaRPr lang="en-US" sz="2400" dirty="0"/>
          </a:p>
          <a:p>
            <a:r>
              <a:rPr lang="en-US" sz="2400" strike="sngStrike" dirty="0"/>
              <a:t>Link to other metrics?</a:t>
            </a:r>
          </a:p>
          <a:p>
            <a:endParaRPr lang="en-US" sz="2400" dirty="0"/>
          </a:p>
          <a:p>
            <a:r>
              <a:rPr lang="en-US" sz="2400" b="1" dirty="0">
                <a:solidFill>
                  <a:srgbClr val="FF0000"/>
                </a:solidFill>
              </a:rPr>
              <a:t>Compare to qualified personnel?</a:t>
            </a:r>
          </a:p>
          <a:p>
            <a:endParaRPr lang="en-US" sz="2400" dirty="0"/>
          </a:p>
          <a:p>
            <a:endParaRPr lang="en-US" sz="2400" dirty="0"/>
          </a:p>
        </p:txBody>
      </p:sp>
      <p:pic>
        <p:nvPicPr>
          <p:cNvPr id="4" name="Picture 3" descr="photo.jpg">
            <a:extLst>
              <a:ext uri="{FF2B5EF4-FFF2-40B4-BE49-F238E27FC236}">
                <a16:creationId xmlns:a16="http://schemas.microsoft.com/office/drawing/2014/main" id="{3CA9DFE8-3CF9-D646-B037-686406D8FF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268804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11" y="187034"/>
            <a:ext cx="10515600" cy="1325563"/>
          </a:xfrm>
        </p:spPr>
        <p:txBody>
          <a:bodyPr/>
          <a:lstStyle/>
          <a:p>
            <a:r>
              <a:rPr lang="en-US" dirty="0"/>
              <a:t>Combat Controller Outcomes</a:t>
            </a:r>
          </a:p>
        </p:txBody>
      </p:sp>
      <p:pic>
        <p:nvPicPr>
          <p:cNvPr id="5" name="Picture 4" descr="phot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pic>
        <p:nvPicPr>
          <p:cNvPr id="16" name="Picture 15">
            <a:extLst>
              <a:ext uri="{FF2B5EF4-FFF2-40B4-BE49-F238E27FC236}">
                <a16:creationId xmlns:a16="http://schemas.microsoft.com/office/drawing/2014/main" id="{9CC08439-3662-AA4A-84ED-9DB797F0F9B0}"/>
              </a:ext>
            </a:extLst>
          </p:cNvPr>
          <p:cNvPicPr>
            <a:picLocks noChangeAspect="1"/>
          </p:cNvPicPr>
          <p:nvPr/>
        </p:nvPicPr>
        <p:blipFill>
          <a:blip r:embed="rId3"/>
          <a:stretch>
            <a:fillRect/>
          </a:stretch>
        </p:blipFill>
        <p:spPr>
          <a:xfrm>
            <a:off x="1617033" y="1699631"/>
            <a:ext cx="9155352" cy="4905013"/>
          </a:xfrm>
          <a:prstGeom prst="rect">
            <a:avLst/>
          </a:prstGeom>
        </p:spPr>
      </p:pic>
      <p:sp>
        <p:nvSpPr>
          <p:cNvPr id="6" name="Oval 5">
            <a:extLst>
              <a:ext uri="{FF2B5EF4-FFF2-40B4-BE49-F238E27FC236}">
                <a16:creationId xmlns:a16="http://schemas.microsoft.com/office/drawing/2014/main" id="{951918F5-FE22-C248-A4DA-51664FFE3ECE}"/>
              </a:ext>
            </a:extLst>
          </p:cNvPr>
          <p:cNvSpPr/>
          <p:nvPr/>
        </p:nvSpPr>
        <p:spPr>
          <a:xfrm rot="215771">
            <a:off x="2702809" y="2263985"/>
            <a:ext cx="914400" cy="308462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113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3EC-0EF3-CE44-89AD-BA64A6A49620}"/>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0B43F16A-60E2-6846-B452-03881FFE55CF}"/>
              </a:ext>
            </a:extLst>
          </p:cNvPr>
          <p:cNvSpPr>
            <a:spLocks noGrp="1"/>
          </p:cNvSpPr>
          <p:nvPr>
            <p:ph idx="1"/>
          </p:nvPr>
        </p:nvSpPr>
        <p:spPr>
          <a:xfrm>
            <a:off x="1097280" y="1319212"/>
            <a:ext cx="10058400" cy="4495105"/>
          </a:xfrm>
        </p:spPr>
        <p:txBody>
          <a:bodyPr>
            <a:normAutofit/>
          </a:bodyPr>
          <a:lstStyle/>
          <a:p>
            <a:pPr algn="ctr">
              <a:lnSpc>
                <a:spcPct val="150000"/>
              </a:lnSpc>
            </a:pPr>
            <a:endParaRPr lang="en-US" sz="2800" b="1" dirty="0"/>
          </a:p>
          <a:p>
            <a:pPr algn="ctr">
              <a:lnSpc>
                <a:spcPct val="150000"/>
              </a:lnSpc>
            </a:pPr>
            <a:r>
              <a:rPr lang="en-US" sz="2800" b="1" dirty="0"/>
              <a:t>DRT is effective in showing workload differences between subjects</a:t>
            </a:r>
          </a:p>
          <a:p>
            <a:pPr algn="ctr">
              <a:lnSpc>
                <a:spcPct val="150000"/>
              </a:lnSpc>
            </a:pPr>
            <a:r>
              <a:rPr lang="en-US" sz="2400" dirty="0"/>
              <a:t>Group differences exist between students and highly skilled combat controllers</a:t>
            </a:r>
          </a:p>
          <a:p>
            <a:pPr algn="ctr">
              <a:lnSpc>
                <a:spcPct val="150000"/>
              </a:lnSpc>
            </a:pPr>
            <a:r>
              <a:rPr lang="en-US" sz="2400" dirty="0"/>
              <a:t>Get military people to do your studies</a:t>
            </a:r>
          </a:p>
          <a:p>
            <a:pPr algn="ctr">
              <a:lnSpc>
                <a:spcPct val="150000"/>
              </a:lnSpc>
            </a:pPr>
            <a:r>
              <a:rPr lang="en-US" sz="2400" dirty="0"/>
              <a:t>Future: joint modelling</a:t>
            </a:r>
          </a:p>
          <a:p>
            <a:pPr marL="0" indent="0" algn="ctr">
              <a:buNone/>
            </a:pPr>
            <a:endParaRPr lang="en-US" sz="2400" dirty="0"/>
          </a:p>
        </p:txBody>
      </p:sp>
      <p:pic>
        <p:nvPicPr>
          <p:cNvPr id="4" name="Picture 3" descr="photo.jpg">
            <a:extLst>
              <a:ext uri="{FF2B5EF4-FFF2-40B4-BE49-F238E27FC236}">
                <a16:creationId xmlns:a16="http://schemas.microsoft.com/office/drawing/2014/main" id="{CE9CA0A9-BBD5-0342-8AC7-10981121F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38792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D921-AE6A-824A-80C8-A9753B655332}"/>
              </a:ext>
            </a:extLst>
          </p:cNvPr>
          <p:cNvSpPr>
            <a:spLocks noGrp="1"/>
          </p:cNvSpPr>
          <p:nvPr>
            <p:ph type="ctrTitle"/>
          </p:nvPr>
        </p:nvSpPr>
        <p:spPr/>
        <p:txBody>
          <a:bodyPr/>
          <a:lstStyle/>
          <a:p>
            <a:r>
              <a:rPr lang="en-US" dirty="0"/>
              <a:t>Cheers</a:t>
            </a:r>
          </a:p>
        </p:txBody>
      </p:sp>
      <p:sp>
        <p:nvSpPr>
          <p:cNvPr id="3" name="Subtitle 2">
            <a:extLst>
              <a:ext uri="{FF2B5EF4-FFF2-40B4-BE49-F238E27FC236}">
                <a16:creationId xmlns:a16="http://schemas.microsoft.com/office/drawing/2014/main" id="{FC995FB2-0B26-D84C-BC5D-B5D9582559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405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Model (very quickly)</a:t>
            </a:r>
          </a:p>
        </p:txBody>
      </p:sp>
      <p:sp>
        <p:nvSpPr>
          <p:cNvPr id="3" name="Content Placeholder 2"/>
          <p:cNvSpPr>
            <a:spLocks noGrp="1"/>
          </p:cNvSpPr>
          <p:nvPr>
            <p:ph idx="1"/>
          </p:nvPr>
        </p:nvSpPr>
        <p:spPr>
          <a:xfrm>
            <a:off x="1097280" y="2023963"/>
            <a:ext cx="10058400" cy="4419699"/>
          </a:xfrm>
        </p:spPr>
        <p:txBody>
          <a:bodyPr>
            <a:normAutofit/>
          </a:bodyPr>
          <a:lstStyle/>
          <a:p>
            <a:endParaRPr lang="en-US" sz="2400" dirty="0"/>
          </a:p>
          <a:p>
            <a:r>
              <a:rPr lang="en-US" sz="2400" dirty="0"/>
              <a:t>An LBA </a:t>
            </a:r>
          </a:p>
          <a:p>
            <a:endParaRPr lang="en-US" sz="2400" dirty="0"/>
          </a:p>
          <a:p>
            <a:r>
              <a:rPr lang="en-US" sz="2400" dirty="0"/>
              <a:t>With varying threshold and drift</a:t>
            </a:r>
          </a:p>
          <a:p>
            <a:endParaRPr lang="en-US" sz="2400" dirty="0"/>
          </a:p>
          <a:p>
            <a:r>
              <a:rPr lang="en-US" sz="2400" dirty="0"/>
              <a:t>And a threshold bias because responding wasn’t even</a:t>
            </a:r>
          </a:p>
        </p:txBody>
      </p:sp>
      <p:pic>
        <p:nvPicPr>
          <p:cNvPr id="4" name="Picture 3"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789" y="0"/>
            <a:ext cx="1319212" cy="1319212"/>
          </a:xfrm>
          <a:prstGeom prst="rect">
            <a:avLst/>
          </a:prstGeom>
        </p:spPr>
      </p:pic>
      <p:pic>
        <p:nvPicPr>
          <p:cNvPr id="5" name="Picture 4">
            <a:extLst>
              <a:ext uri="{FF2B5EF4-FFF2-40B4-BE49-F238E27FC236}">
                <a16:creationId xmlns:a16="http://schemas.microsoft.com/office/drawing/2014/main" id="{E69C4159-2E54-4D40-9A11-FEF7ECF7B231}"/>
              </a:ext>
            </a:extLst>
          </p:cNvPr>
          <p:cNvPicPr>
            <a:picLocks noChangeAspect="1"/>
          </p:cNvPicPr>
          <p:nvPr/>
        </p:nvPicPr>
        <p:blipFill>
          <a:blip r:embed="rId3"/>
          <a:stretch>
            <a:fillRect/>
          </a:stretch>
        </p:blipFill>
        <p:spPr>
          <a:xfrm>
            <a:off x="7897734" y="2076519"/>
            <a:ext cx="4027043" cy="2269788"/>
          </a:xfrm>
          <a:prstGeom prst="rect">
            <a:avLst/>
          </a:prstGeom>
        </p:spPr>
      </p:pic>
    </p:spTree>
    <p:extLst>
      <p:ext uri="{BB962C8B-B14F-4D97-AF65-F5344CB8AC3E}">
        <p14:creationId xmlns:p14="http://schemas.microsoft.com/office/powerpoint/2010/main" val="412868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3EC-0EF3-CE44-89AD-BA64A6A49620}"/>
              </a:ext>
            </a:extLst>
          </p:cNvPr>
          <p:cNvSpPr>
            <a:spLocks noGrp="1"/>
          </p:cNvSpPr>
          <p:nvPr>
            <p:ph type="title"/>
          </p:nvPr>
        </p:nvSpPr>
        <p:spPr/>
        <p:txBody>
          <a:bodyPr/>
          <a:lstStyle/>
          <a:p>
            <a:r>
              <a:rPr lang="en-US" dirty="0"/>
              <a:t>Modelling</a:t>
            </a:r>
          </a:p>
        </p:txBody>
      </p:sp>
      <p:pic>
        <p:nvPicPr>
          <p:cNvPr id="4" name="Picture 3" descr="photo.jpg">
            <a:extLst>
              <a:ext uri="{FF2B5EF4-FFF2-40B4-BE49-F238E27FC236}">
                <a16:creationId xmlns:a16="http://schemas.microsoft.com/office/drawing/2014/main" id="{CE9CA0A9-BBD5-0342-8AC7-10981121F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pic>
        <p:nvPicPr>
          <p:cNvPr id="8" name="Content Placeholder 7">
            <a:extLst>
              <a:ext uri="{FF2B5EF4-FFF2-40B4-BE49-F238E27FC236}">
                <a16:creationId xmlns:a16="http://schemas.microsoft.com/office/drawing/2014/main" id="{CB65C570-64F7-C442-8308-129AEC4D99D2}"/>
              </a:ext>
            </a:extLst>
          </p:cNvPr>
          <p:cNvPicPr>
            <a:picLocks noGrp="1" noChangeAspect="1"/>
          </p:cNvPicPr>
          <p:nvPr>
            <p:ph idx="1"/>
          </p:nvPr>
        </p:nvPicPr>
        <p:blipFill>
          <a:blip r:embed="rId3"/>
          <a:stretch>
            <a:fillRect/>
          </a:stretch>
        </p:blipFill>
        <p:spPr>
          <a:xfrm>
            <a:off x="1802836" y="2023963"/>
            <a:ext cx="8647287" cy="4634181"/>
          </a:xfrm>
        </p:spPr>
      </p:pic>
      <p:sp>
        <p:nvSpPr>
          <p:cNvPr id="5" name="Oval 4">
            <a:extLst>
              <a:ext uri="{FF2B5EF4-FFF2-40B4-BE49-F238E27FC236}">
                <a16:creationId xmlns:a16="http://schemas.microsoft.com/office/drawing/2014/main" id="{EA5C1FA6-9CA2-FF4B-B6C1-0F719FC2BDCE}"/>
              </a:ext>
            </a:extLst>
          </p:cNvPr>
          <p:cNvSpPr/>
          <p:nvPr/>
        </p:nvSpPr>
        <p:spPr>
          <a:xfrm>
            <a:off x="6473142" y="2906038"/>
            <a:ext cx="4211559" cy="179122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55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3EC-0EF3-CE44-89AD-BA64A6A49620}"/>
              </a:ext>
            </a:extLst>
          </p:cNvPr>
          <p:cNvSpPr>
            <a:spLocks noGrp="1"/>
          </p:cNvSpPr>
          <p:nvPr>
            <p:ph type="title"/>
          </p:nvPr>
        </p:nvSpPr>
        <p:spPr/>
        <p:txBody>
          <a:bodyPr/>
          <a:lstStyle/>
          <a:p>
            <a:r>
              <a:rPr lang="en-US" dirty="0"/>
              <a:t>Modelling</a:t>
            </a:r>
          </a:p>
        </p:txBody>
      </p:sp>
      <p:pic>
        <p:nvPicPr>
          <p:cNvPr id="4" name="Picture 3" descr="photo.jpg">
            <a:extLst>
              <a:ext uri="{FF2B5EF4-FFF2-40B4-BE49-F238E27FC236}">
                <a16:creationId xmlns:a16="http://schemas.microsoft.com/office/drawing/2014/main" id="{CE9CA0A9-BBD5-0342-8AC7-10981121F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pic>
        <p:nvPicPr>
          <p:cNvPr id="10" name="Picture 9">
            <a:extLst>
              <a:ext uri="{FF2B5EF4-FFF2-40B4-BE49-F238E27FC236}">
                <a16:creationId xmlns:a16="http://schemas.microsoft.com/office/drawing/2014/main" id="{A8665056-086A-8B40-9225-69AB18CF5FA3}"/>
              </a:ext>
            </a:extLst>
          </p:cNvPr>
          <p:cNvPicPr>
            <a:picLocks noChangeAspect="1"/>
          </p:cNvPicPr>
          <p:nvPr/>
        </p:nvPicPr>
        <p:blipFill>
          <a:blip r:embed="rId3"/>
          <a:stretch>
            <a:fillRect/>
          </a:stretch>
        </p:blipFill>
        <p:spPr>
          <a:xfrm>
            <a:off x="1980329" y="1869248"/>
            <a:ext cx="8557231" cy="4544078"/>
          </a:xfrm>
          <a:prstGeom prst="rect">
            <a:avLst/>
          </a:prstGeom>
        </p:spPr>
      </p:pic>
    </p:spTree>
    <p:extLst>
      <p:ext uri="{BB962C8B-B14F-4D97-AF65-F5344CB8AC3E}">
        <p14:creationId xmlns:p14="http://schemas.microsoft.com/office/powerpoint/2010/main" val="404983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23EC-0EF3-CE44-89AD-BA64A6A49620}"/>
              </a:ext>
            </a:extLst>
          </p:cNvPr>
          <p:cNvSpPr>
            <a:spLocks noGrp="1"/>
          </p:cNvSpPr>
          <p:nvPr>
            <p:ph type="title"/>
          </p:nvPr>
        </p:nvSpPr>
        <p:spPr/>
        <p:txBody>
          <a:bodyPr/>
          <a:lstStyle/>
          <a:p>
            <a:r>
              <a:rPr lang="en-US" dirty="0"/>
              <a:t>Modelling</a:t>
            </a:r>
          </a:p>
        </p:txBody>
      </p:sp>
      <p:pic>
        <p:nvPicPr>
          <p:cNvPr id="4" name="Picture 3" descr="photo.jpg">
            <a:extLst>
              <a:ext uri="{FF2B5EF4-FFF2-40B4-BE49-F238E27FC236}">
                <a16:creationId xmlns:a16="http://schemas.microsoft.com/office/drawing/2014/main" id="{CE9CA0A9-BBD5-0342-8AC7-10981121F0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pic>
        <p:nvPicPr>
          <p:cNvPr id="8" name="Content Placeholder 7">
            <a:extLst>
              <a:ext uri="{FF2B5EF4-FFF2-40B4-BE49-F238E27FC236}">
                <a16:creationId xmlns:a16="http://schemas.microsoft.com/office/drawing/2014/main" id="{4C7305FA-DF92-F942-A0FA-93F08E207753}"/>
              </a:ext>
            </a:extLst>
          </p:cNvPr>
          <p:cNvPicPr>
            <a:picLocks noGrp="1" noChangeAspect="1"/>
          </p:cNvPicPr>
          <p:nvPr>
            <p:ph idx="1"/>
          </p:nvPr>
        </p:nvPicPr>
        <p:blipFill>
          <a:blip r:embed="rId3"/>
          <a:stretch>
            <a:fillRect/>
          </a:stretch>
        </p:blipFill>
        <p:spPr>
          <a:xfrm>
            <a:off x="1842832" y="1841326"/>
            <a:ext cx="8503667" cy="4482911"/>
          </a:xfrm>
        </p:spPr>
      </p:pic>
      <p:sp>
        <p:nvSpPr>
          <p:cNvPr id="5" name="Oval 4">
            <a:extLst>
              <a:ext uri="{FF2B5EF4-FFF2-40B4-BE49-F238E27FC236}">
                <a16:creationId xmlns:a16="http://schemas.microsoft.com/office/drawing/2014/main" id="{75D7545E-031A-3144-A87D-69C1BA91E785}"/>
              </a:ext>
            </a:extLst>
          </p:cNvPr>
          <p:cNvSpPr/>
          <p:nvPr/>
        </p:nvSpPr>
        <p:spPr>
          <a:xfrm>
            <a:off x="3091116" y="2276511"/>
            <a:ext cx="914400" cy="170980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452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erican Typewriter" panose="02090604020004020304" pitchFamily="18" charset="77"/>
              </a:rPr>
              <a:t>Mission Report (Brief)</a:t>
            </a:r>
          </a:p>
        </p:txBody>
      </p:sp>
      <p:sp>
        <p:nvSpPr>
          <p:cNvPr id="3" name="Content Placeholder 2"/>
          <p:cNvSpPr>
            <a:spLocks noGrp="1"/>
          </p:cNvSpPr>
          <p:nvPr>
            <p:ph idx="1"/>
          </p:nvPr>
        </p:nvSpPr>
        <p:spPr>
          <a:xfrm>
            <a:off x="1097280" y="2023963"/>
            <a:ext cx="10464456" cy="4419699"/>
          </a:xfrm>
        </p:spPr>
        <p:txBody>
          <a:bodyPr>
            <a:normAutofit fontScale="92500" lnSpcReduction="20000"/>
          </a:bodyPr>
          <a:lstStyle/>
          <a:p>
            <a:endParaRPr lang="en-US" sz="2400" dirty="0">
              <a:latin typeface="American Typewriter" panose="02090604020004020304" pitchFamily="18" charset="77"/>
            </a:endParaRPr>
          </a:p>
          <a:p>
            <a:r>
              <a:rPr lang="en-US" sz="2400" dirty="0">
                <a:latin typeface="American Typewriter" panose="02090604020004020304" pitchFamily="18" charset="77"/>
              </a:rPr>
              <a:t>Last decade…. </a:t>
            </a:r>
          </a:p>
          <a:p>
            <a:endParaRPr lang="en-US" sz="2400" dirty="0">
              <a:latin typeface="American Typewriter" panose="02090604020004020304" pitchFamily="18" charset="77"/>
            </a:endParaRPr>
          </a:p>
          <a:p>
            <a:r>
              <a:rPr lang="en-US" sz="2400" dirty="0">
                <a:latin typeface="American Typewriter" panose="02090604020004020304" pitchFamily="18" charset="77"/>
              </a:rPr>
              <a:t>(2017)</a:t>
            </a:r>
          </a:p>
          <a:p>
            <a:endParaRPr lang="en-US" sz="2400" dirty="0">
              <a:latin typeface="American Typewriter" panose="02090604020004020304" pitchFamily="18" charset="77"/>
            </a:endParaRPr>
          </a:p>
          <a:p>
            <a:r>
              <a:rPr lang="en-US" sz="2400" dirty="0">
                <a:latin typeface="American Typewriter" panose="02090604020004020304" pitchFamily="18" charset="77"/>
              </a:rPr>
              <a:t>Contact was made with RAAF Squadron 4 (</a:t>
            </a:r>
            <a:r>
              <a:rPr lang="en-US" sz="2400" dirty="0" err="1">
                <a:latin typeface="American Typewriter" panose="02090604020004020304" pitchFamily="18" charset="77"/>
              </a:rPr>
              <a:t>Williamtown</a:t>
            </a:r>
            <a:r>
              <a:rPr lang="en-US" sz="2400" dirty="0">
                <a:latin typeface="American Typewriter" panose="02090604020004020304" pitchFamily="18" charset="77"/>
              </a:rPr>
              <a:t> RAAF base)</a:t>
            </a:r>
          </a:p>
          <a:p>
            <a:pPr lvl="1"/>
            <a:r>
              <a:rPr lang="en-US" sz="2200" dirty="0">
                <a:latin typeface="American Typewriter" panose="02090604020004020304" pitchFamily="18" charset="77"/>
              </a:rPr>
              <a:t>A special forces division</a:t>
            </a:r>
          </a:p>
          <a:p>
            <a:pPr lvl="1"/>
            <a:endParaRPr lang="en-US" sz="2200" dirty="0">
              <a:latin typeface="American Typewriter" panose="02090604020004020304" pitchFamily="18" charset="77"/>
            </a:endParaRPr>
          </a:p>
          <a:p>
            <a:r>
              <a:rPr lang="en-US" sz="2400" dirty="0">
                <a:latin typeface="American Typewriter" panose="02090604020004020304" pitchFamily="18" charset="77"/>
              </a:rPr>
              <a:t>Combat Controller Candidate Selection</a:t>
            </a:r>
          </a:p>
          <a:p>
            <a:endParaRPr lang="en-US" sz="2400" dirty="0">
              <a:latin typeface="American Typewriter" panose="02090604020004020304" pitchFamily="18" charset="77"/>
            </a:endParaRPr>
          </a:p>
          <a:p>
            <a:r>
              <a:rPr lang="en-US" sz="2400" dirty="0">
                <a:latin typeface="American Typewriter" panose="02090604020004020304" pitchFamily="18" charset="77"/>
              </a:rPr>
              <a:t>They needed our help… (yes, the Government needed our help)</a:t>
            </a:r>
          </a:p>
        </p:txBody>
      </p:sp>
      <p:pic>
        <p:nvPicPr>
          <p:cNvPr id="4" name="Picture 3"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57010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F449-EA17-5449-9400-0C7834D9A978}"/>
              </a:ext>
            </a:extLst>
          </p:cNvPr>
          <p:cNvSpPr>
            <a:spLocks noGrp="1"/>
          </p:cNvSpPr>
          <p:nvPr>
            <p:ph type="title"/>
          </p:nvPr>
        </p:nvSpPr>
        <p:spPr/>
        <p:txBody>
          <a:bodyPr/>
          <a:lstStyle/>
          <a:p>
            <a:r>
              <a:rPr lang="en-US" dirty="0"/>
              <a:t>Combat Controller </a:t>
            </a:r>
          </a:p>
        </p:txBody>
      </p:sp>
      <p:sp>
        <p:nvSpPr>
          <p:cNvPr id="3" name="Content Placeholder 2">
            <a:extLst>
              <a:ext uri="{FF2B5EF4-FFF2-40B4-BE49-F238E27FC236}">
                <a16:creationId xmlns:a16="http://schemas.microsoft.com/office/drawing/2014/main" id="{233C582A-2053-2E4F-937B-0412C315B65A}"/>
              </a:ext>
            </a:extLst>
          </p:cNvPr>
          <p:cNvSpPr>
            <a:spLocks noGrp="1"/>
          </p:cNvSpPr>
          <p:nvPr>
            <p:ph idx="1"/>
          </p:nvPr>
        </p:nvSpPr>
        <p:spPr>
          <a:xfrm>
            <a:off x="1097280" y="1845733"/>
            <a:ext cx="10058400" cy="4315223"/>
          </a:xfrm>
        </p:spPr>
        <p:txBody>
          <a:bodyPr/>
          <a:lstStyle/>
          <a:p>
            <a:r>
              <a:rPr lang="en-US" sz="2400" b="1" dirty="0">
                <a:latin typeface="American Typewriter" panose="02090604020004020304" pitchFamily="18" charset="77"/>
              </a:rPr>
              <a:t>Role</a:t>
            </a:r>
          </a:p>
          <a:p>
            <a:pPr lvl="1"/>
            <a:r>
              <a:rPr lang="en-US" sz="2000" dirty="0">
                <a:latin typeface="American Typewriter" panose="02090604020004020304" pitchFamily="18" charset="77"/>
              </a:rPr>
              <a:t>Track enemies</a:t>
            </a:r>
          </a:p>
          <a:p>
            <a:pPr lvl="1"/>
            <a:r>
              <a:rPr lang="en-US" sz="2000" dirty="0">
                <a:latin typeface="American Typewriter" panose="02090604020004020304" pitchFamily="18" charset="77"/>
              </a:rPr>
              <a:t>Receive lots of info</a:t>
            </a:r>
          </a:p>
          <a:p>
            <a:pPr lvl="1"/>
            <a:r>
              <a:rPr lang="en-US" sz="2000" dirty="0">
                <a:latin typeface="American Typewriter" panose="02090604020004020304" pitchFamily="18" charset="77"/>
              </a:rPr>
              <a:t>Map movements </a:t>
            </a:r>
          </a:p>
          <a:p>
            <a:pPr lvl="1"/>
            <a:r>
              <a:rPr lang="en-US" sz="2000" dirty="0">
                <a:latin typeface="American Typewriter" panose="02090604020004020304" pitchFamily="18" charset="77"/>
              </a:rPr>
              <a:t>Launch attacks </a:t>
            </a:r>
          </a:p>
          <a:p>
            <a:pPr lvl="1"/>
            <a:endParaRPr lang="en-US" sz="2000" dirty="0">
              <a:latin typeface="American Typewriter" panose="02090604020004020304" pitchFamily="18" charset="77"/>
            </a:endParaRPr>
          </a:p>
          <a:p>
            <a:r>
              <a:rPr lang="en-US" sz="2400" b="1" dirty="0">
                <a:latin typeface="American Typewriter" panose="02090604020004020304" pitchFamily="18" charset="77"/>
              </a:rPr>
              <a:t>Selection Methods </a:t>
            </a:r>
          </a:p>
          <a:p>
            <a:pPr lvl="1"/>
            <a:r>
              <a:rPr lang="en-US" sz="2200" dirty="0">
                <a:latin typeface="American Typewriter" panose="02090604020004020304" pitchFamily="18" charset="77"/>
              </a:rPr>
              <a:t>Cognitive testing</a:t>
            </a:r>
          </a:p>
          <a:p>
            <a:pPr lvl="2"/>
            <a:r>
              <a:rPr lang="en-US" sz="1800" dirty="0">
                <a:latin typeface="American Typewriter" panose="02090604020004020304" pitchFamily="18" charset="77"/>
              </a:rPr>
              <a:t>Spatial ability, memory span, speech intelligibility, working memory, attentional control and more </a:t>
            </a:r>
          </a:p>
          <a:p>
            <a:pPr lvl="1"/>
            <a:r>
              <a:rPr lang="en-US" sz="2200" dirty="0">
                <a:latin typeface="American Typewriter" panose="02090604020004020304" pitchFamily="18" charset="77"/>
              </a:rPr>
              <a:t>Physical testing</a:t>
            </a:r>
          </a:p>
          <a:p>
            <a:pPr lvl="2"/>
            <a:r>
              <a:rPr lang="en-US" sz="1800" dirty="0">
                <a:latin typeface="American Typewriter" panose="02090604020004020304" pitchFamily="18" charset="77"/>
              </a:rPr>
              <a:t>Range of intense fitness tests</a:t>
            </a:r>
          </a:p>
        </p:txBody>
      </p:sp>
      <p:pic>
        <p:nvPicPr>
          <p:cNvPr id="4" name="Picture 3" descr="photo.jpg">
            <a:extLst>
              <a:ext uri="{FF2B5EF4-FFF2-40B4-BE49-F238E27FC236}">
                <a16:creationId xmlns:a16="http://schemas.microsoft.com/office/drawing/2014/main" id="{56F735D5-D194-8E44-A5D5-1E66E5B9D2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380856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F9DF-8BCE-F048-8525-797AC06F2842}"/>
              </a:ext>
            </a:extLst>
          </p:cNvPr>
          <p:cNvSpPr>
            <a:spLocks noGrp="1"/>
          </p:cNvSpPr>
          <p:nvPr>
            <p:ph type="title"/>
          </p:nvPr>
        </p:nvSpPr>
        <p:spPr/>
        <p:txBody>
          <a:bodyPr/>
          <a:lstStyle/>
          <a:p>
            <a:r>
              <a:rPr lang="en-US" dirty="0"/>
              <a:t>Step 1: Propose an Ecologically Valid Task</a:t>
            </a:r>
          </a:p>
        </p:txBody>
      </p:sp>
      <p:sp>
        <p:nvSpPr>
          <p:cNvPr id="3" name="Content Placeholder 2">
            <a:extLst>
              <a:ext uri="{FF2B5EF4-FFF2-40B4-BE49-F238E27FC236}">
                <a16:creationId xmlns:a16="http://schemas.microsoft.com/office/drawing/2014/main" id="{5F63E79F-12C7-BE46-A712-11ACFE6EFA3C}"/>
              </a:ext>
            </a:extLst>
          </p:cNvPr>
          <p:cNvSpPr>
            <a:spLocks noGrp="1"/>
          </p:cNvSpPr>
          <p:nvPr>
            <p:ph idx="1"/>
          </p:nvPr>
        </p:nvSpPr>
        <p:spPr>
          <a:xfrm>
            <a:off x="838200" y="1825624"/>
            <a:ext cx="10515600" cy="4886071"/>
          </a:xfrm>
        </p:spPr>
        <p:txBody>
          <a:bodyPr>
            <a:normAutofit/>
          </a:bodyPr>
          <a:lstStyle/>
          <a:p>
            <a:endParaRPr lang="en-US" sz="2400" dirty="0"/>
          </a:p>
          <a:p>
            <a:r>
              <a:rPr lang="en-US" sz="2400" dirty="0"/>
              <a:t>Measure workload differences</a:t>
            </a:r>
          </a:p>
          <a:p>
            <a:r>
              <a:rPr lang="en-US" sz="2400" dirty="0"/>
              <a:t>In an applicable task</a:t>
            </a:r>
          </a:p>
          <a:p>
            <a:endParaRPr lang="en-US" sz="2400" dirty="0"/>
          </a:p>
          <a:p>
            <a:r>
              <a:rPr lang="en-US" sz="2400" b="1" dirty="0"/>
              <a:t>Detection Response Task </a:t>
            </a:r>
            <a:r>
              <a:rPr lang="en-US" sz="2400" dirty="0"/>
              <a:t>as the </a:t>
            </a:r>
            <a:r>
              <a:rPr lang="en-US" sz="2400" dirty="0">
                <a:solidFill>
                  <a:srgbClr val="FF0000"/>
                </a:solidFill>
              </a:rPr>
              <a:t>measure</a:t>
            </a:r>
            <a:endParaRPr lang="en-US" sz="2400" dirty="0"/>
          </a:p>
          <a:p>
            <a:r>
              <a:rPr lang="en-US" sz="2400" dirty="0"/>
              <a:t> </a:t>
            </a:r>
          </a:p>
          <a:p>
            <a:r>
              <a:rPr lang="en-US" sz="2400" b="1" dirty="0"/>
              <a:t>Multiple Object Tracking </a:t>
            </a:r>
            <a:r>
              <a:rPr lang="en-US" sz="2400" dirty="0"/>
              <a:t>task as </a:t>
            </a:r>
            <a:r>
              <a:rPr lang="en-US" sz="2400" dirty="0">
                <a:solidFill>
                  <a:srgbClr val="FF0000"/>
                </a:solidFill>
              </a:rPr>
              <a:t>main task</a:t>
            </a:r>
            <a:endParaRPr lang="en-US" sz="2400" dirty="0"/>
          </a:p>
          <a:p>
            <a:pPr lvl="1"/>
            <a:r>
              <a:rPr lang="en-US" sz="2200" dirty="0"/>
              <a:t>Workload = difficulty = number of tracked targets</a:t>
            </a:r>
          </a:p>
          <a:p>
            <a:pPr lvl="1"/>
            <a:endParaRPr lang="en-US" sz="2200" dirty="0"/>
          </a:p>
          <a:p>
            <a:r>
              <a:rPr lang="en-US" sz="2400" dirty="0"/>
              <a:t> </a:t>
            </a:r>
          </a:p>
        </p:txBody>
      </p:sp>
      <p:pic>
        <p:nvPicPr>
          <p:cNvPr id="4" name="Picture 3" descr="photo.jpg">
            <a:extLst>
              <a:ext uri="{FF2B5EF4-FFF2-40B4-BE49-F238E27FC236}">
                <a16:creationId xmlns:a16="http://schemas.microsoft.com/office/drawing/2014/main" id="{EF0ABECA-33B0-EA48-ACD6-71F39A77A1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23655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DRT</a:t>
            </a:r>
            <a:r>
              <a:rPr lang="en-US" dirty="0"/>
              <a:t> = Detection Response Task</a:t>
            </a:r>
          </a:p>
        </p:txBody>
      </p:sp>
      <p:sp>
        <p:nvSpPr>
          <p:cNvPr id="3" name="Content Placeholder 2"/>
          <p:cNvSpPr>
            <a:spLocks noGrp="1"/>
          </p:cNvSpPr>
          <p:nvPr>
            <p:ph idx="1"/>
          </p:nvPr>
        </p:nvSpPr>
        <p:spPr>
          <a:xfrm>
            <a:off x="838200" y="1825625"/>
            <a:ext cx="10515600" cy="4792152"/>
          </a:xfrm>
        </p:spPr>
        <p:txBody>
          <a:bodyPr>
            <a:normAutofit/>
          </a:bodyPr>
          <a:lstStyle/>
          <a:p>
            <a:pPr marL="0" indent="0" algn="ctr">
              <a:buNone/>
            </a:pPr>
            <a:endParaRPr lang="en-US" sz="2400" dirty="0"/>
          </a:p>
          <a:p>
            <a:r>
              <a:rPr lang="en-US" sz="2400" dirty="0"/>
              <a:t>Measures </a:t>
            </a:r>
            <a:r>
              <a:rPr lang="en-US" sz="2400" b="1" dirty="0"/>
              <a:t>Residual Capacity</a:t>
            </a:r>
          </a:p>
          <a:p>
            <a:endParaRPr lang="en-US" sz="2400" dirty="0"/>
          </a:p>
          <a:p>
            <a:r>
              <a:rPr lang="en-US" sz="2400" dirty="0"/>
              <a:t>Short salient stimulus -&gt; light or vibration, lasting for 1 second</a:t>
            </a:r>
          </a:p>
          <a:p>
            <a:r>
              <a:rPr lang="en-US" sz="2400" dirty="0"/>
              <a:t>Detect and Respond (quickly)</a:t>
            </a:r>
          </a:p>
          <a:p>
            <a:r>
              <a:rPr lang="en-US" sz="2400" dirty="0"/>
              <a:t>Every 3-5 seconds</a:t>
            </a:r>
          </a:p>
          <a:p>
            <a:endParaRPr lang="en-US" sz="2400" dirty="0"/>
          </a:p>
          <a:p>
            <a:pPr marL="0" indent="0" algn="ctr">
              <a:buNone/>
            </a:pPr>
            <a:r>
              <a:rPr lang="en-US" sz="2400" b="1" dirty="0">
                <a:solidFill>
                  <a:srgbClr val="FF0000"/>
                </a:solidFill>
              </a:rPr>
              <a:t>Fast responses </a:t>
            </a:r>
            <a:r>
              <a:rPr lang="en-US" sz="2400" dirty="0"/>
              <a:t>= Low workload 	</a:t>
            </a:r>
            <a:r>
              <a:rPr lang="en-US" sz="2400" b="1" dirty="0">
                <a:solidFill>
                  <a:srgbClr val="00B0F0"/>
                </a:solidFill>
              </a:rPr>
              <a:t>Slow responses </a:t>
            </a:r>
            <a:r>
              <a:rPr lang="en-US" sz="2400" dirty="0"/>
              <a:t>= High workload</a:t>
            </a:r>
          </a:p>
        </p:txBody>
      </p:sp>
      <p:pic>
        <p:nvPicPr>
          <p:cNvPr id="4" name="Picture 3" descr="phot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21396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CE33-D55B-C549-B9E4-B915F95C95C9}"/>
              </a:ext>
            </a:extLst>
          </p:cNvPr>
          <p:cNvSpPr>
            <a:spLocks noGrp="1"/>
          </p:cNvSpPr>
          <p:nvPr>
            <p:ph type="title"/>
          </p:nvPr>
        </p:nvSpPr>
        <p:spPr/>
        <p:txBody>
          <a:bodyPr/>
          <a:lstStyle/>
          <a:p>
            <a:r>
              <a:rPr lang="en-US" dirty="0"/>
              <a:t>DRT</a:t>
            </a:r>
          </a:p>
        </p:txBody>
      </p:sp>
      <p:sp>
        <p:nvSpPr>
          <p:cNvPr id="3" name="Content Placeholder 2">
            <a:extLst>
              <a:ext uri="{FF2B5EF4-FFF2-40B4-BE49-F238E27FC236}">
                <a16:creationId xmlns:a16="http://schemas.microsoft.com/office/drawing/2014/main" id="{C6EDDBF3-E9E2-4846-A66C-670FF3487C8B}"/>
              </a:ext>
            </a:extLst>
          </p:cNvPr>
          <p:cNvSpPr>
            <a:spLocks noGrp="1"/>
          </p:cNvSpPr>
          <p:nvPr>
            <p:ph idx="1"/>
          </p:nvPr>
        </p:nvSpPr>
        <p:spPr>
          <a:xfrm>
            <a:off x="1097280" y="1858780"/>
            <a:ext cx="10058400" cy="4542020"/>
          </a:xfrm>
        </p:spPr>
        <p:txBody>
          <a:bodyPr>
            <a:normAutofit fontScale="85000" lnSpcReduction="20000"/>
          </a:bodyPr>
          <a:lstStyle/>
          <a:p>
            <a:r>
              <a:rPr lang="en-US" sz="2800" dirty="0"/>
              <a:t>The DRT measures leftover resources from dual tasking</a:t>
            </a:r>
          </a:p>
          <a:p>
            <a:endParaRPr lang="en-US" sz="2800" dirty="0"/>
          </a:p>
          <a:p>
            <a:pPr algn="ctr"/>
            <a:r>
              <a:rPr lang="en-US" sz="2800" b="1" dirty="0">
                <a:solidFill>
                  <a:srgbClr val="FF0000"/>
                </a:solidFill>
              </a:rPr>
              <a:t>Fast responses </a:t>
            </a:r>
            <a:r>
              <a:rPr lang="en-US" sz="2800" dirty="0"/>
              <a:t>= More Resources 	</a:t>
            </a:r>
            <a:r>
              <a:rPr lang="en-US" sz="2800" b="1" dirty="0">
                <a:solidFill>
                  <a:srgbClr val="00B0F0"/>
                </a:solidFill>
              </a:rPr>
              <a:t>Slow responses </a:t>
            </a:r>
            <a:r>
              <a:rPr lang="en-US" sz="2800" dirty="0"/>
              <a:t>= Less Resources</a:t>
            </a:r>
          </a:p>
          <a:p>
            <a:endParaRPr lang="en-US" sz="2800" dirty="0"/>
          </a:p>
          <a:p>
            <a:r>
              <a:rPr lang="en-US" sz="2800" dirty="0"/>
              <a:t>Same task &amp; same performance </a:t>
            </a:r>
          </a:p>
          <a:p>
            <a:r>
              <a:rPr lang="en-US" sz="2800" b="1" dirty="0"/>
              <a:t>–&gt; </a:t>
            </a:r>
            <a:r>
              <a:rPr lang="en-US" sz="2800" dirty="0"/>
              <a:t>     fast responses = more available resources 	(i.e. more starting capacity?)</a:t>
            </a:r>
          </a:p>
          <a:p>
            <a:endParaRPr lang="en-US" sz="2800" dirty="0"/>
          </a:p>
          <a:p>
            <a:r>
              <a:rPr lang="en-US" sz="2800" dirty="0"/>
              <a:t>Could also be explained by;</a:t>
            </a:r>
          </a:p>
          <a:p>
            <a:pPr lvl="1"/>
            <a:r>
              <a:rPr lang="en-US" sz="2400" dirty="0"/>
              <a:t>More efficient allocation of resources (optimal tradeoff)</a:t>
            </a:r>
          </a:p>
          <a:p>
            <a:pPr lvl="1"/>
            <a:r>
              <a:rPr lang="en-US" sz="2400" dirty="0"/>
              <a:t>Decision bias (threshold)</a:t>
            </a:r>
          </a:p>
          <a:p>
            <a:pPr lvl="1"/>
            <a:r>
              <a:rPr lang="en-US" sz="2400" dirty="0"/>
              <a:t>Faster processing (processing speed)</a:t>
            </a:r>
          </a:p>
        </p:txBody>
      </p:sp>
      <p:pic>
        <p:nvPicPr>
          <p:cNvPr id="4" name="Picture 3" descr="photo.jpg">
            <a:extLst>
              <a:ext uri="{FF2B5EF4-FFF2-40B4-BE49-F238E27FC236}">
                <a16:creationId xmlns:a16="http://schemas.microsoft.com/office/drawing/2014/main" id="{4F454EDD-A549-234E-8BF1-12B35E38F4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635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a:t>
            </a:r>
          </a:p>
        </p:txBody>
      </p:sp>
      <p:sp>
        <p:nvSpPr>
          <p:cNvPr id="3" name="Content Placeholder 2"/>
          <p:cNvSpPr>
            <a:spLocks noGrp="1"/>
          </p:cNvSpPr>
          <p:nvPr>
            <p:ph idx="1"/>
          </p:nvPr>
        </p:nvSpPr>
        <p:spPr>
          <a:xfrm>
            <a:off x="1097280" y="2023963"/>
            <a:ext cx="10058400" cy="4023360"/>
          </a:xfrm>
        </p:spPr>
        <p:txBody>
          <a:bodyPr>
            <a:normAutofit/>
          </a:bodyPr>
          <a:lstStyle/>
          <a:p>
            <a:r>
              <a:rPr lang="en-US" sz="2800" dirty="0"/>
              <a:t>The next slide will show a demonstration of the MOT task</a:t>
            </a:r>
          </a:p>
          <a:p>
            <a:endParaRPr lang="en-US" sz="2800" dirty="0"/>
          </a:p>
          <a:p>
            <a:r>
              <a:rPr lang="en-US" sz="2800" dirty="0"/>
              <a:t>Track the </a:t>
            </a:r>
            <a:r>
              <a:rPr lang="en-US" sz="2800" b="1" dirty="0">
                <a:solidFill>
                  <a:srgbClr val="0070C0"/>
                </a:solidFill>
              </a:rPr>
              <a:t>blue </a:t>
            </a:r>
            <a:r>
              <a:rPr lang="en-US" sz="2800" dirty="0"/>
              <a:t>dot</a:t>
            </a:r>
          </a:p>
          <a:p>
            <a:endParaRPr lang="en-US" sz="2800" dirty="0"/>
          </a:p>
          <a:p>
            <a:r>
              <a:rPr lang="en-US" sz="2800" dirty="0"/>
              <a:t>It will only stay blue for a short amount of time</a:t>
            </a:r>
          </a:p>
          <a:p>
            <a:endParaRPr lang="en-US" sz="2800" dirty="0"/>
          </a:p>
          <a:p>
            <a:r>
              <a:rPr lang="en-US" sz="2800" dirty="0"/>
              <a:t>You can see the ecological validity</a:t>
            </a:r>
          </a:p>
          <a:p>
            <a:endParaRPr lang="en-US" sz="2800" dirty="0"/>
          </a:p>
          <a:p>
            <a:endParaRPr lang="en-US" sz="2800" dirty="0"/>
          </a:p>
        </p:txBody>
      </p:sp>
      <p:pic>
        <p:nvPicPr>
          <p:cNvPr id="5" name="Picture 4" descr="phot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789" y="0"/>
            <a:ext cx="1319212" cy="1319212"/>
          </a:xfrm>
          <a:prstGeom prst="rect">
            <a:avLst/>
          </a:prstGeom>
        </p:spPr>
      </p:pic>
    </p:spTree>
    <p:extLst>
      <p:ext uri="{BB962C8B-B14F-4D97-AF65-F5344CB8AC3E}">
        <p14:creationId xmlns:p14="http://schemas.microsoft.com/office/powerpoint/2010/main" val="122817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a:t>Experiment </a:t>
            </a:r>
            <a:endParaRPr lang="en-US" dirty="0"/>
          </a:p>
        </p:txBody>
      </p:sp>
      <p:pic>
        <p:nvPicPr>
          <p:cNvPr id="4" name="1-cond">
            <a:hlinkClick r:id="" action="ppaction://media"/>
          </p:cNvPr>
          <p:cNvPicPr>
            <a:picLocks noGrp="1" noChangeAspect="1"/>
          </p:cNvPicPr>
          <p:nvPr>
            <p:ph idx="1"/>
            <a:videoFile r:link="rId1"/>
            <p:extLst>
              <p:ext uri="{DAA4B4D4-6D71-4841-9C94-3DE7FCFB9230}">
                <p14:media xmlns:p14="http://schemas.microsoft.com/office/powerpoint/2010/main" r:embed="rId2">
                  <p14:trim st="3273"/>
                </p14:media>
              </p:ext>
            </p:extLst>
          </p:nvPr>
        </p:nvPicPr>
        <p:blipFill>
          <a:blip r:embed="rId4"/>
          <a:stretch>
            <a:fillRect/>
          </a:stretch>
        </p:blipFill>
        <p:spPr>
          <a:xfrm>
            <a:off x="2417012" y="1737360"/>
            <a:ext cx="7418935" cy="4576053"/>
          </a:xfrm>
        </p:spPr>
      </p:pic>
    </p:spTree>
    <p:extLst>
      <p:ext uri="{BB962C8B-B14F-4D97-AF65-F5344CB8AC3E}">
        <p14:creationId xmlns:p14="http://schemas.microsoft.com/office/powerpoint/2010/main" val="19368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17386</TotalTime>
  <Words>655</Words>
  <Application>Microsoft Macintosh PowerPoint</Application>
  <PresentationFormat>Widescreen</PresentationFormat>
  <Paragraphs>170</Paragraphs>
  <Slides>28</Slides>
  <Notes>6</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American Typewriter</vt:lpstr>
      <vt:lpstr>Arial</vt:lpstr>
      <vt:lpstr>Calibri</vt:lpstr>
      <vt:lpstr>Calibri Light</vt:lpstr>
      <vt:lpstr>Retrospect</vt:lpstr>
      <vt:lpstr>Group differences in cognitive workload</vt:lpstr>
      <vt:lpstr>The data presented here is highly…</vt:lpstr>
      <vt:lpstr>Mission Report (Brief)</vt:lpstr>
      <vt:lpstr>Combat Controller </vt:lpstr>
      <vt:lpstr>Step 1: Propose an Ecologically Valid Task</vt:lpstr>
      <vt:lpstr>DRT = Detection Response Task</vt:lpstr>
      <vt:lpstr>DRT</vt:lpstr>
      <vt:lpstr>MOT</vt:lpstr>
      <vt:lpstr>Basic Experiment </vt:lpstr>
      <vt:lpstr>Basic Experiment (Hard)</vt:lpstr>
      <vt:lpstr>MOT-DRT Combined</vt:lpstr>
      <vt:lpstr>MOT-DRT combined</vt:lpstr>
      <vt:lpstr>Combat Controller Task</vt:lpstr>
      <vt:lpstr>Groups Outcomes</vt:lpstr>
      <vt:lpstr>What they care about</vt:lpstr>
      <vt:lpstr>Combat Controller Outcomes</vt:lpstr>
      <vt:lpstr>Combat Controller Outcomes</vt:lpstr>
      <vt:lpstr>Where to?</vt:lpstr>
      <vt:lpstr>Where to?</vt:lpstr>
      <vt:lpstr>Where to?</vt:lpstr>
      <vt:lpstr>Where to?</vt:lpstr>
      <vt:lpstr>Combat Controller Outcomes</vt:lpstr>
      <vt:lpstr>What does this mean?</vt:lpstr>
      <vt:lpstr>Cheers</vt:lpstr>
      <vt:lpstr>The Model (very quickly)</vt:lpstr>
      <vt:lpstr>Modelling</vt:lpstr>
      <vt:lpstr>Modelling</vt:lpstr>
      <vt:lpstr>Modelling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objective measure of cognitive workload: Evaluation and practical Application</dc:title>
  <dc:creator>Reilly Innes</dc:creator>
  <cp:lastModifiedBy>Reilly Innes</cp:lastModifiedBy>
  <cp:revision>137</cp:revision>
  <cp:lastPrinted>2018-03-22T04:17:03Z</cp:lastPrinted>
  <dcterms:created xsi:type="dcterms:W3CDTF">2017-10-25T00:21:57Z</dcterms:created>
  <dcterms:modified xsi:type="dcterms:W3CDTF">2020-02-14T00:56:27Z</dcterms:modified>
</cp:coreProperties>
</file>